
<file path=[Content_Types].xml><?xml version="1.0" encoding="utf-8"?>
<Types xmlns="http://schemas.openxmlformats.org/package/2006/content-types">
  <Default ContentType="image/jpeg" Extension="jpg"/>
  <Default ContentType="image/png" Extension="png"/>
  <Default ContentType="image/gif" Extension="gif"/>
  <Default ContentType="application/vnd.openxmlformats-package.relationships+xml" Extension="rels"/>
  <Default ContentType="application/xml" Extension="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10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6.xml"/>
  <Override ContentType="application/vnd.openxmlformats-officedocument.theme+xml" PartName="/ppt/theme/theme2.xml"/>
  <Override ContentType="application/vnd.openxmlformats-officedocument.theme+xml" PartName="/ppt/theme/theme1.xml"/>
  <Override ContentType="application/vnd.openxmlformats-officedocument.presentationml.slideMaster+xml" PartName="/ppt/slideMasters/slideMaster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notesMaster+xml" PartName="/ppt/notesMasters/notesMaster1.xml"/>
  <Override ContentType="application/vnd.openxmlformats-officedocument.presentationml.viewProps+xml" PartName="/ppt/viewProps1.xml"/>
  <Override ContentType="application/vnd.openxmlformats-officedocument.presentationml.slide+xml" PartName="/ppt/slides/slide10.xml"/>
  <Override ContentType="application/vnd.openxmlformats-officedocument.presentationml.slide+xml" PartName="/ppt/slides/slide8.xml"/>
  <Override ContentType="application/vnd.openxmlformats-officedocument.presentationml.slide+xml" PartName="/ppt/slides/slide11.xml"/>
  <Override ContentType="application/vnd.openxmlformats-officedocument.presentationml.slide+xml" PartName="/ppt/slides/slide4.xml"/>
  <Override ContentType="application/vnd.openxmlformats-officedocument.presentationml.slide+xml" PartName="/ppt/slides/slide6.xml"/>
  <Override ContentType="application/vnd.openxmlformats-officedocument.presentationml.slide+xml" PartName="/ppt/slides/slide2.xml"/>
  <Override ContentType="application/vnd.openxmlformats-officedocument.presentationml.slide+xml" PartName="/ppt/slides/slide7.xml"/>
  <Override ContentType="application/vnd.openxmlformats-officedocument.presentationml.slide+xml" PartName="/ppt/slides/slide1.xml"/>
  <Override ContentType="application/vnd.openxmlformats-officedocument.presentationml.slide+xml" PartName="/ppt/slides/slide12.xml"/>
  <Override ContentType="application/vnd.openxmlformats-officedocument.presentationml.slide+xml" PartName="/ppt/slides/slide9.xml"/>
  <Override ContentType="application/vnd.openxmlformats-officedocument.presentationml.slide+xml" PartName="/ppt/slides/slide3.xml"/>
  <Override ContentType="application/vnd.openxmlformats-officedocument.presentationml.slide+xml" PartName="/ppt/slides/slide5.xml"/>
  <Override ContentType="application/vnd.openxmlformats-officedocument.presentationml.presentation.main+xml" PartName="/ppt/presentation.xml"/>
  <Override ContentType="application/vnd.openxmlformats-officedocument.presentationml.presProps+xml" PartName="/ppt/presProps1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1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viewProps1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5" Type="http://schemas.openxmlformats.org/officeDocument/2006/relationships/notesMaster" Target="notesMasters/notesMaster1.xml"/><Relationship Id="rId12" Type="http://schemas.openxmlformats.org/officeDocument/2006/relationships/slide" Target="slides/slide7.xml"/><Relationship Id="rId16" Type="http://schemas.openxmlformats.org/officeDocument/2006/relationships/slide" Target="slides/slide11.xml"/><Relationship Id="rId15" Type="http://schemas.openxmlformats.org/officeDocument/2006/relationships/slide" Target="slides/slide10.xml"/><Relationship Id="rId11" Type="http://schemas.openxmlformats.org/officeDocument/2006/relationships/slide" Target="slides/slide6.xml"/><Relationship Id="rId14" Type="http://schemas.openxmlformats.org/officeDocument/2006/relationships/slide" Target="slides/slide9.xml"/><Relationship Id="rId7" Type="http://schemas.openxmlformats.org/officeDocument/2006/relationships/slide" Target="slides/slide2.xml"/><Relationship Id="rId2" Type="http://schemas.openxmlformats.org/officeDocument/2006/relationships/viewProps" Target="viewProps1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8" Type="http://schemas.openxmlformats.org/officeDocument/2006/relationships/slide" Target="slides/slide3.xml"/><Relationship Id="rId17" Type="http://schemas.openxmlformats.org/officeDocument/2006/relationships/slide" Target="slides/slide12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3" Type="http://schemas.openxmlformats.org/officeDocument/2006/relationships/presProps" Target="presProps1.xml"/><Relationship Id="rId6" Type="http://schemas.openxmlformats.org/officeDocument/2006/relationships/slide" Target="slides/slide1.xml"/><Relationship Id="rId1" Type="http://schemas.openxmlformats.org/officeDocument/2006/relationships/theme" Target="theme/theme1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16" name="Shape 3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" name="Google Shape;317;g6d084e495b_0_31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8" name="Google Shape;318;g6d084e495b_0_3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59" name="Shape 3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0" name="Google Shape;360;g6d084e495b_0_41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61" name="Google Shape;361;g6d084e495b_0_4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80" name="Shape 3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1" name="Google Shape;381;g6d084e495b_0_46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82" name="Google Shape;382;g6d084e495b_0_46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g6d084e495b_0_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g6d084e495b_0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g6d084e495b_0_20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0" name="Google Shape;90;g6d084e495b_0_20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g6d084e495b_0_3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9" name="Google Shape;119;g6d084e495b_0_3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42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g6d084e495b_0_23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4" name="Google Shape;144;g6d084e495b_0_23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67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g6d084e495b_0_25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9" name="Google Shape;169;g6d084e495b_0_25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92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g6d084e495b_0_28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4" name="Google Shape;194;g6d084e495b_0_28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17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6d084e495b_0_7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9" name="Google Shape;219;g6d084e495b_0_7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46" name="Shape 2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Google Shape;247;g6d084e495b_0_11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8" name="Google Shape;248;g6d084e495b_0_1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jpg"/><Relationship Id="rId4" Type="http://schemas.openxmlformats.org/officeDocument/2006/relationships/image" Target="../media/image1.gif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2.jpg"/><Relationship Id="rId4" Type="http://schemas.openxmlformats.org/officeDocument/2006/relationships/image" Target="../media/image1.gif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4.png"/><Relationship Id="rId4" Type="http://schemas.openxmlformats.org/officeDocument/2006/relationships/image" Target="../media/image2.jpg"/><Relationship Id="rId5" Type="http://schemas.openxmlformats.org/officeDocument/2006/relationships/image" Target="../media/image1.gif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2.jpg"/><Relationship Id="rId4" Type="http://schemas.openxmlformats.org/officeDocument/2006/relationships/image" Target="../media/image1.gif"/></Relationships>
</file>

<file path=ppt/slides/_rels/slide2.xml.rels><?xml version="1.0" encoding="UTF-8" standalone="yes"?>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.xml"/><Relationship Id="rId4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jpg"/><Relationship Id="rId4" Type="http://schemas.openxmlformats.org/officeDocument/2006/relationships/image" Target="../media/image1.gif"/></Relationships>
</file>

<file path=ppt/slides/_rels/slide4.xml.rels><?xml version="1.0" encoding="UTF-8" standalone="yes"?>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4.xml"/><Relationship Id="rId4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5.xml"/><Relationship Id="rId4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6.xml"/><Relationship Id="rId4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7.xml"/><Relationship Id="rId4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2.jpg"/><Relationship Id="rId4" Type="http://schemas.openxmlformats.org/officeDocument/2006/relationships/image" Target="../media/image3.png"/><Relationship Id="rId5" Type="http://schemas.openxmlformats.org/officeDocument/2006/relationships/image" Target="../media/image1.gif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2.jpg"/><Relationship Id="rId4" Type="http://schemas.openxmlformats.org/officeDocument/2006/relationships/image" Target="../media/image1.gif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>
            <p:ph type="ctrTitle"/>
          </p:nvPr>
        </p:nvSpPr>
        <p:spPr>
          <a:xfrm>
            <a:off x="342833" y="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de"/>
              <a:t>Was ist eigentlich ein Mikrocontroller?</a:t>
            </a:r>
            <a:endParaRPr/>
          </a:p>
        </p:txBody>
      </p:sp>
      <p:pic>
        <p:nvPicPr>
          <p:cNvPr id="55" name="Google Shape;55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566602" y="2245596"/>
            <a:ext cx="2261917" cy="2041525"/>
          </a:xfrm>
          <a:prstGeom prst="rect">
            <a:avLst/>
          </a:prstGeom>
          <a:noFill/>
          <a:ln>
            <a:noFill/>
          </a:ln>
        </p:spPr>
      </p:pic>
      <p:sp>
        <p:nvSpPr>
          <p:cNvPr id="56" name="Google Shape;56;p13"/>
          <p:cNvSpPr txBox="1"/>
          <p:nvPr/>
        </p:nvSpPr>
        <p:spPr>
          <a:xfrm>
            <a:off x="5864827" y="3937921"/>
            <a:ext cx="1716900" cy="349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"/>
              <a:t>STM32L152RET6</a:t>
            </a:r>
            <a:endParaRPr/>
          </a:p>
        </p:txBody>
      </p:sp>
      <p:pic>
        <p:nvPicPr>
          <p:cNvPr id="57" name="Google Shape;57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542352" y="2995745"/>
            <a:ext cx="1135150" cy="1600200"/>
          </a:xfrm>
          <a:prstGeom prst="rect">
            <a:avLst/>
          </a:prstGeom>
          <a:noFill/>
          <a:ln>
            <a:noFill/>
          </a:ln>
        </p:spPr>
      </p:pic>
      <p:sp>
        <p:nvSpPr>
          <p:cNvPr id="58" name="Google Shape;58;p13"/>
          <p:cNvSpPr/>
          <p:nvPr/>
        </p:nvSpPr>
        <p:spPr>
          <a:xfrm>
            <a:off x="742127" y="2652846"/>
            <a:ext cx="1800300" cy="541800"/>
          </a:xfrm>
          <a:prstGeom prst="wedgeRoundRectCallout">
            <a:avLst>
              <a:gd fmla="val 46821" name="adj1"/>
              <a:gd fmla="val 87126" name="adj2"/>
              <a:gd fmla="val 0" name="adj3"/>
            </a:avLst>
          </a:prstGeom>
          <a:solidFill>
            <a:srgbClr val="FFFF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"/>
              <a:t>Ich bin Mik, Dein Mikrocontroller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19" name="Shape 3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0" name="Google Shape;320;p22"/>
          <p:cNvSpPr txBox="1"/>
          <p:nvPr>
            <p:ph type="ctrTitle"/>
          </p:nvPr>
        </p:nvSpPr>
        <p:spPr>
          <a:xfrm>
            <a:off x="342838" y="310025"/>
            <a:ext cx="8520600" cy="430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de" sz="2400"/>
              <a:t>Was ist drin?</a:t>
            </a:r>
            <a:endParaRPr sz="2400"/>
          </a:p>
        </p:txBody>
      </p:sp>
      <p:pic>
        <p:nvPicPr>
          <p:cNvPr id="321" name="Google Shape;321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309853" y="3751825"/>
            <a:ext cx="924351" cy="834299"/>
          </a:xfrm>
          <a:prstGeom prst="rect">
            <a:avLst/>
          </a:prstGeom>
          <a:noFill/>
          <a:ln>
            <a:noFill/>
          </a:ln>
        </p:spPr>
      </p:pic>
      <p:sp>
        <p:nvSpPr>
          <p:cNvPr id="322" name="Google Shape;322;p22"/>
          <p:cNvSpPr/>
          <p:nvPr/>
        </p:nvSpPr>
        <p:spPr>
          <a:xfrm>
            <a:off x="3538050" y="1615050"/>
            <a:ext cx="1657200" cy="4308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23" name="Google Shape;323;p22"/>
          <p:cNvSpPr/>
          <p:nvPr/>
        </p:nvSpPr>
        <p:spPr>
          <a:xfrm>
            <a:off x="3778500" y="740825"/>
            <a:ext cx="1102500" cy="8571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24" name="Google Shape;324;p22"/>
          <p:cNvSpPr/>
          <p:nvPr/>
        </p:nvSpPr>
        <p:spPr>
          <a:xfrm>
            <a:off x="3888750" y="836850"/>
            <a:ext cx="897600" cy="707700"/>
          </a:xfrm>
          <a:prstGeom prst="roundRect">
            <a:avLst>
              <a:gd fmla="val 16667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25" name="Google Shape;325;p22"/>
          <p:cNvSpPr/>
          <p:nvPr/>
        </p:nvSpPr>
        <p:spPr>
          <a:xfrm>
            <a:off x="4507525" y="1882375"/>
            <a:ext cx="576000" cy="534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26" name="Google Shape;326;p22"/>
          <p:cNvSpPr/>
          <p:nvPr/>
        </p:nvSpPr>
        <p:spPr>
          <a:xfrm>
            <a:off x="3145525" y="2159750"/>
            <a:ext cx="2049725" cy="238250"/>
          </a:xfrm>
          <a:prstGeom prst="flowChartInputOutpu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327" name="Google Shape;327;p22"/>
          <p:cNvCxnSpPr/>
          <p:nvPr/>
        </p:nvCxnSpPr>
        <p:spPr>
          <a:xfrm flipH="1" rot="10800000">
            <a:off x="3579375" y="2202375"/>
            <a:ext cx="1386900" cy="36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328" name="Google Shape;328;p22"/>
          <p:cNvCxnSpPr/>
          <p:nvPr/>
        </p:nvCxnSpPr>
        <p:spPr>
          <a:xfrm flipH="1" rot="10800000">
            <a:off x="3494100" y="2244525"/>
            <a:ext cx="1386900" cy="36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329" name="Google Shape;329;p22"/>
          <p:cNvCxnSpPr/>
          <p:nvPr/>
        </p:nvCxnSpPr>
        <p:spPr>
          <a:xfrm flipH="1" rot="10800000">
            <a:off x="3421850" y="2300900"/>
            <a:ext cx="1386900" cy="36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330" name="Google Shape;330;p22"/>
          <p:cNvCxnSpPr/>
          <p:nvPr/>
        </p:nvCxnSpPr>
        <p:spPr>
          <a:xfrm flipH="1" rot="10800000">
            <a:off x="3360900" y="2357275"/>
            <a:ext cx="1386900" cy="36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331" name="Google Shape;331;p22"/>
          <p:cNvCxnSpPr/>
          <p:nvPr/>
        </p:nvCxnSpPr>
        <p:spPr>
          <a:xfrm flipH="1">
            <a:off x="3344625" y="2202425"/>
            <a:ext cx="245400" cy="1635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332" name="Google Shape;332;p22"/>
          <p:cNvCxnSpPr/>
          <p:nvPr/>
        </p:nvCxnSpPr>
        <p:spPr>
          <a:xfrm flipH="1">
            <a:off x="3443700" y="2202425"/>
            <a:ext cx="245400" cy="1635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333" name="Google Shape;333;p22"/>
          <p:cNvCxnSpPr/>
          <p:nvPr/>
        </p:nvCxnSpPr>
        <p:spPr>
          <a:xfrm flipH="1">
            <a:off x="3538050" y="2202375"/>
            <a:ext cx="245400" cy="1635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334" name="Google Shape;334;p22"/>
          <p:cNvCxnSpPr/>
          <p:nvPr/>
        </p:nvCxnSpPr>
        <p:spPr>
          <a:xfrm flipH="1">
            <a:off x="3643350" y="2197125"/>
            <a:ext cx="245400" cy="1635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335" name="Google Shape;335;p22"/>
          <p:cNvCxnSpPr/>
          <p:nvPr/>
        </p:nvCxnSpPr>
        <p:spPr>
          <a:xfrm flipH="1">
            <a:off x="3744425" y="2202375"/>
            <a:ext cx="245400" cy="1635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336" name="Google Shape;336;p22"/>
          <p:cNvCxnSpPr/>
          <p:nvPr/>
        </p:nvCxnSpPr>
        <p:spPr>
          <a:xfrm flipH="1">
            <a:off x="3847025" y="2202375"/>
            <a:ext cx="245400" cy="1635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337" name="Google Shape;337;p22"/>
          <p:cNvCxnSpPr/>
          <p:nvPr/>
        </p:nvCxnSpPr>
        <p:spPr>
          <a:xfrm flipH="1">
            <a:off x="3942075" y="2202425"/>
            <a:ext cx="245400" cy="1635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338" name="Google Shape;338;p22"/>
          <p:cNvCxnSpPr/>
          <p:nvPr/>
        </p:nvCxnSpPr>
        <p:spPr>
          <a:xfrm flipH="1">
            <a:off x="4045150" y="2202425"/>
            <a:ext cx="245400" cy="1635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339" name="Google Shape;339;p22"/>
          <p:cNvCxnSpPr/>
          <p:nvPr/>
        </p:nvCxnSpPr>
        <p:spPr>
          <a:xfrm flipH="1">
            <a:off x="4156000" y="2197375"/>
            <a:ext cx="245400" cy="1635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340" name="Google Shape;340;p22"/>
          <p:cNvCxnSpPr/>
          <p:nvPr/>
        </p:nvCxnSpPr>
        <p:spPr>
          <a:xfrm flipH="1">
            <a:off x="4250350" y="2197375"/>
            <a:ext cx="245400" cy="1635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341" name="Google Shape;341;p22"/>
          <p:cNvCxnSpPr/>
          <p:nvPr/>
        </p:nvCxnSpPr>
        <p:spPr>
          <a:xfrm flipH="1">
            <a:off x="4345875" y="2197125"/>
            <a:ext cx="245400" cy="1635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342" name="Google Shape;342;p22"/>
          <p:cNvCxnSpPr/>
          <p:nvPr/>
        </p:nvCxnSpPr>
        <p:spPr>
          <a:xfrm flipH="1">
            <a:off x="4446950" y="2202375"/>
            <a:ext cx="245400" cy="1635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343" name="Google Shape;343;p22"/>
          <p:cNvCxnSpPr/>
          <p:nvPr/>
        </p:nvCxnSpPr>
        <p:spPr>
          <a:xfrm flipH="1">
            <a:off x="4539525" y="2202375"/>
            <a:ext cx="245400" cy="1635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344" name="Google Shape;344;p22"/>
          <p:cNvCxnSpPr/>
          <p:nvPr/>
        </p:nvCxnSpPr>
        <p:spPr>
          <a:xfrm flipH="1">
            <a:off x="4646600" y="2197375"/>
            <a:ext cx="245400" cy="1635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345" name="Google Shape;345;p22"/>
          <p:cNvCxnSpPr/>
          <p:nvPr/>
        </p:nvCxnSpPr>
        <p:spPr>
          <a:xfrm flipH="1">
            <a:off x="4737900" y="2202375"/>
            <a:ext cx="245400" cy="1635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346" name="Google Shape;346;p22"/>
          <p:cNvSpPr/>
          <p:nvPr/>
        </p:nvSpPr>
        <p:spPr>
          <a:xfrm>
            <a:off x="5248050" y="2173975"/>
            <a:ext cx="152100" cy="96000"/>
          </a:xfrm>
          <a:prstGeom prst="parallelogram">
            <a:avLst>
              <a:gd fmla="val 95442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47" name="Google Shape;347;p22"/>
          <p:cNvSpPr/>
          <p:nvPr/>
        </p:nvSpPr>
        <p:spPr>
          <a:xfrm>
            <a:off x="5304425" y="2173975"/>
            <a:ext cx="152100" cy="96000"/>
          </a:xfrm>
          <a:prstGeom prst="parallelogram">
            <a:avLst>
              <a:gd fmla="val 95442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48" name="Google Shape;348;p22"/>
          <p:cNvSpPr/>
          <p:nvPr/>
        </p:nvSpPr>
        <p:spPr>
          <a:xfrm rot="-3072688">
            <a:off x="5186706" y="2218577"/>
            <a:ext cx="229389" cy="163046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49" name="Google Shape;349;p22"/>
          <p:cNvSpPr txBox="1"/>
          <p:nvPr/>
        </p:nvSpPr>
        <p:spPr>
          <a:xfrm>
            <a:off x="5109675" y="948300"/>
            <a:ext cx="1028700" cy="32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"/>
              <a:t>Ausgabe</a:t>
            </a:r>
            <a:endParaRPr/>
          </a:p>
        </p:txBody>
      </p:sp>
      <p:sp>
        <p:nvSpPr>
          <p:cNvPr id="350" name="Google Shape;350;p22"/>
          <p:cNvSpPr txBox="1"/>
          <p:nvPr/>
        </p:nvSpPr>
        <p:spPr>
          <a:xfrm>
            <a:off x="5357325" y="1643625"/>
            <a:ext cx="1285800" cy="32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"/>
              <a:t>Verarbeitung</a:t>
            </a:r>
            <a:endParaRPr/>
          </a:p>
        </p:txBody>
      </p:sp>
      <p:sp>
        <p:nvSpPr>
          <p:cNvPr id="351" name="Google Shape;351;p22"/>
          <p:cNvSpPr txBox="1"/>
          <p:nvPr/>
        </p:nvSpPr>
        <p:spPr>
          <a:xfrm>
            <a:off x="5619500" y="2042175"/>
            <a:ext cx="924300" cy="32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"/>
              <a:t>Eingabe</a:t>
            </a:r>
            <a:endParaRPr/>
          </a:p>
        </p:txBody>
      </p:sp>
      <p:cxnSp>
        <p:nvCxnSpPr>
          <p:cNvPr id="352" name="Google Shape;352;p22"/>
          <p:cNvCxnSpPr/>
          <p:nvPr/>
        </p:nvCxnSpPr>
        <p:spPr>
          <a:xfrm>
            <a:off x="1499700" y="929250"/>
            <a:ext cx="2638500" cy="2562300"/>
          </a:xfrm>
          <a:prstGeom prst="straightConnector1">
            <a:avLst/>
          </a:prstGeom>
          <a:noFill/>
          <a:ln cap="flat" cmpd="sng" w="76200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353" name="Google Shape;353;p22"/>
          <p:cNvCxnSpPr/>
          <p:nvPr/>
        </p:nvCxnSpPr>
        <p:spPr>
          <a:xfrm flipH="1">
            <a:off x="5367000" y="805350"/>
            <a:ext cx="2277300" cy="2733900"/>
          </a:xfrm>
          <a:prstGeom prst="straightConnector1">
            <a:avLst/>
          </a:prstGeom>
          <a:noFill/>
          <a:ln cap="flat" cmpd="sng" w="76200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354" name="Google Shape;354;p22"/>
          <p:cNvCxnSpPr/>
          <p:nvPr/>
        </p:nvCxnSpPr>
        <p:spPr>
          <a:xfrm rot="10800000">
            <a:off x="4133775" y="3448275"/>
            <a:ext cx="123900" cy="352200"/>
          </a:xfrm>
          <a:prstGeom prst="straightConnector1">
            <a:avLst/>
          </a:prstGeom>
          <a:noFill/>
          <a:ln cap="flat" cmpd="sng" w="76200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355" name="Google Shape;355;p22"/>
          <p:cNvCxnSpPr/>
          <p:nvPr/>
        </p:nvCxnSpPr>
        <p:spPr>
          <a:xfrm flipH="1">
            <a:off x="5286375" y="3524250"/>
            <a:ext cx="114300" cy="238200"/>
          </a:xfrm>
          <a:prstGeom prst="straightConnector1">
            <a:avLst/>
          </a:prstGeom>
          <a:noFill/>
          <a:ln cap="flat" cmpd="sng" w="76200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356" name="Google Shape;356;p22"/>
          <p:cNvSpPr/>
          <p:nvPr/>
        </p:nvSpPr>
        <p:spPr>
          <a:xfrm>
            <a:off x="4401400" y="2667000"/>
            <a:ext cx="699000" cy="1000200"/>
          </a:xfrm>
          <a:prstGeom prst="downArrow">
            <a:avLst>
              <a:gd fmla="val 50000" name="adj1"/>
              <a:gd fmla="val 50000" name="adj2"/>
            </a:avLst>
          </a:prstGeom>
          <a:solidFill>
            <a:srgbClr val="FFFF00"/>
          </a:solidFill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357" name="Google Shape;357;p2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999650" y="3368874"/>
            <a:ext cx="1135150" cy="1600200"/>
          </a:xfrm>
          <a:prstGeom prst="rect">
            <a:avLst/>
          </a:prstGeom>
          <a:noFill/>
          <a:ln>
            <a:noFill/>
          </a:ln>
        </p:spPr>
      </p:pic>
      <p:sp>
        <p:nvSpPr>
          <p:cNvPr id="358" name="Google Shape;358;p22"/>
          <p:cNvSpPr/>
          <p:nvPr/>
        </p:nvSpPr>
        <p:spPr>
          <a:xfrm>
            <a:off x="132675" y="3095625"/>
            <a:ext cx="2638500" cy="1765800"/>
          </a:xfrm>
          <a:prstGeom prst="wedgeRoundRectCallout">
            <a:avLst>
              <a:gd fmla="val 57959" name="adj1"/>
              <a:gd fmla="val -19533" name="adj2"/>
              <a:gd fmla="val 0" name="adj3"/>
            </a:avLst>
          </a:prstGeom>
          <a:solidFill>
            <a:srgbClr val="FFFF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" sz="1800">
                <a:solidFill>
                  <a:srgbClr val="0000FF"/>
                </a:solidFill>
              </a:rPr>
              <a:t>Ein kompletter Computer mit:</a:t>
            </a:r>
            <a:endParaRPr sz="1800">
              <a:solidFill>
                <a:srgbClr val="0000FF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0000FF"/>
              </a:buClr>
              <a:buSzPts val="1800"/>
              <a:buChar char="●"/>
            </a:pPr>
            <a:r>
              <a:rPr lang="de" sz="1800">
                <a:solidFill>
                  <a:srgbClr val="0000FF"/>
                </a:solidFill>
              </a:rPr>
              <a:t>Eingabe</a:t>
            </a:r>
            <a:endParaRPr sz="1800">
              <a:solidFill>
                <a:srgbClr val="0000FF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0000FF"/>
              </a:buClr>
              <a:buSzPts val="1800"/>
              <a:buChar char="●"/>
            </a:pPr>
            <a:r>
              <a:rPr lang="de" sz="1800">
                <a:solidFill>
                  <a:srgbClr val="0000FF"/>
                </a:solidFill>
              </a:rPr>
              <a:t>Verarbeitung und</a:t>
            </a:r>
            <a:endParaRPr sz="1800">
              <a:solidFill>
                <a:srgbClr val="0000FF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0000FF"/>
              </a:buClr>
              <a:buSzPts val="1800"/>
              <a:buChar char="●"/>
            </a:pPr>
            <a:r>
              <a:rPr lang="de" sz="1800">
                <a:solidFill>
                  <a:srgbClr val="0000FF"/>
                </a:solidFill>
              </a:rPr>
              <a:t>Ausgabe</a:t>
            </a:r>
            <a:endParaRPr sz="1800">
              <a:solidFill>
                <a:srgbClr val="0000FF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62" name="Shape 3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3" name="Google Shape;363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801350" y="0"/>
            <a:ext cx="3780473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364" name="Google Shape;364;p23"/>
          <p:cNvSpPr txBox="1"/>
          <p:nvPr>
            <p:ph type="ctrTitle"/>
          </p:nvPr>
        </p:nvSpPr>
        <p:spPr>
          <a:xfrm>
            <a:off x="-19108" y="310025"/>
            <a:ext cx="2895600" cy="430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de" sz="2400"/>
              <a:t>Was ist drin?</a:t>
            </a:r>
            <a:endParaRPr sz="2400"/>
          </a:p>
        </p:txBody>
      </p:sp>
      <p:pic>
        <p:nvPicPr>
          <p:cNvPr id="365" name="Google Shape;365;p2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34928" y="2300900"/>
            <a:ext cx="924351" cy="834299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366" name="Google Shape;366;p23"/>
          <p:cNvCxnSpPr/>
          <p:nvPr/>
        </p:nvCxnSpPr>
        <p:spPr>
          <a:xfrm rot="5400000">
            <a:off x="1758800" y="-176850"/>
            <a:ext cx="2208600" cy="2562300"/>
          </a:xfrm>
          <a:prstGeom prst="straightConnector1">
            <a:avLst/>
          </a:prstGeom>
          <a:noFill/>
          <a:ln cap="flat" cmpd="sng" w="76200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367" name="Google Shape;367;p23"/>
          <p:cNvCxnSpPr/>
          <p:nvPr/>
        </p:nvCxnSpPr>
        <p:spPr>
          <a:xfrm flipH="1" rot="5400000">
            <a:off x="1948100" y="2823450"/>
            <a:ext cx="1906200" cy="2733900"/>
          </a:xfrm>
          <a:prstGeom prst="straightConnector1">
            <a:avLst/>
          </a:prstGeom>
          <a:noFill/>
          <a:ln cap="flat" cmpd="sng" w="76200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368" name="Google Shape;368;p23"/>
          <p:cNvCxnSpPr/>
          <p:nvPr/>
        </p:nvCxnSpPr>
        <p:spPr>
          <a:xfrm rot="-5400000">
            <a:off x="1397225" y="2080636"/>
            <a:ext cx="103800" cy="352200"/>
          </a:xfrm>
          <a:prstGeom prst="straightConnector1">
            <a:avLst/>
          </a:prstGeom>
          <a:noFill/>
          <a:ln cap="flat" cmpd="sng" w="76200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369" name="Google Shape;369;p23"/>
          <p:cNvCxnSpPr/>
          <p:nvPr/>
        </p:nvCxnSpPr>
        <p:spPr>
          <a:xfrm flipH="1" rot="5400000">
            <a:off x="1382300" y="3098464"/>
            <a:ext cx="95700" cy="238200"/>
          </a:xfrm>
          <a:prstGeom prst="straightConnector1">
            <a:avLst/>
          </a:prstGeom>
          <a:noFill/>
          <a:ln cap="flat" cmpd="sng" w="76200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370" name="Google Shape;370;p23"/>
          <p:cNvSpPr/>
          <p:nvPr/>
        </p:nvSpPr>
        <p:spPr>
          <a:xfrm rot="-5400000">
            <a:off x="2513600" y="2222850"/>
            <a:ext cx="699000" cy="1000200"/>
          </a:xfrm>
          <a:prstGeom prst="downArrow">
            <a:avLst>
              <a:gd fmla="val 50000" name="adj1"/>
              <a:gd fmla="val 50000" name="adj2"/>
            </a:avLst>
          </a:prstGeom>
          <a:solidFill>
            <a:srgbClr val="FFFF00"/>
          </a:solidFill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371" name="Google Shape;371;p2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90075" y="3460249"/>
            <a:ext cx="1135150" cy="1600200"/>
          </a:xfrm>
          <a:prstGeom prst="rect">
            <a:avLst/>
          </a:prstGeom>
          <a:noFill/>
          <a:ln>
            <a:noFill/>
          </a:ln>
        </p:spPr>
      </p:pic>
      <p:sp>
        <p:nvSpPr>
          <p:cNvPr id="372" name="Google Shape;372;p23"/>
          <p:cNvSpPr/>
          <p:nvPr/>
        </p:nvSpPr>
        <p:spPr>
          <a:xfrm>
            <a:off x="2076450" y="3169725"/>
            <a:ext cx="1895400" cy="1335000"/>
          </a:xfrm>
          <a:prstGeom prst="wedgeRoundRectCallout">
            <a:avLst>
              <a:gd fmla="val -69161" name="adj1"/>
              <a:gd fmla="val -4940" name="adj2"/>
              <a:gd fmla="val 0" name="adj3"/>
            </a:avLst>
          </a:prstGeom>
          <a:solidFill>
            <a:srgbClr val="FFFF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" sz="1800">
                <a:solidFill>
                  <a:srgbClr val="0000FF"/>
                </a:solidFill>
              </a:rPr>
              <a:t>Lediglich eine Strom-</a:t>
            </a:r>
            <a:endParaRPr sz="1800">
              <a:solidFill>
                <a:srgbClr val="0000FF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" sz="1800">
                <a:solidFill>
                  <a:srgbClr val="0000FF"/>
                </a:solidFill>
              </a:rPr>
              <a:t>versorgung wird benötigt</a:t>
            </a:r>
            <a:endParaRPr sz="1800">
              <a:solidFill>
                <a:srgbClr val="0000FF"/>
              </a:solidFill>
            </a:endParaRPr>
          </a:p>
        </p:txBody>
      </p:sp>
      <p:sp>
        <p:nvSpPr>
          <p:cNvPr id="373" name="Google Shape;373;p23"/>
          <p:cNvSpPr txBox="1"/>
          <p:nvPr/>
        </p:nvSpPr>
        <p:spPr>
          <a:xfrm>
            <a:off x="7724775" y="781050"/>
            <a:ext cx="1247700" cy="430800"/>
          </a:xfrm>
          <a:prstGeom prst="rect">
            <a:avLst/>
          </a:prstGeom>
          <a:solidFill>
            <a:srgbClr val="FFE599"/>
          </a:solidFill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"/>
              <a:t>Speicher</a:t>
            </a:r>
            <a:endParaRPr/>
          </a:p>
        </p:txBody>
      </p:sp>
      <p:sp>
        <p:nvSpPr>
          <p:cNvPr id="374" name="Google Shape;374;p23"/>
          <p:cNvSpPr txBox="1"/>
          <p:nvPr/>
        </p:nvSpPr>
        <p:spPr>
          <a:xfrm>
            <a:off x="7724925" y="2041325"/>
            <a:ext cx="1247700" cy="625800"/>
          </a:xfrm>
          <a:prstGeom prst="rect">
            <a:avLst/>
          </a:prstGeom>
          <a:solidFill>
            <a:srgbClr val="FFE599"/>
          </a:solidFill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"/>
              <a:t>Daten-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"/>
              <a:t>verarbeitung</a:t>
            </a:r>
            <a:endParaRPr/>
          </a:p>
        </p:txBody>
      </p:sp>
      <p:sp>
        <p:nvSpPr>
          <p:cNvPr id="375" name="Google Shape;375;p23"/>
          <p:cNvSpPr txBox="1"/>
          <p:nvPr/>
        </p:nvSpPr>
        <p:spPr>
          <a:xfrm>
            <a:off x="7724925" y="3555800"/>
            <a:ext cx="1247700" cy="625800"/>
          </a:xfrm>
          <a:prstGeom prst="rect">
            <a:avLst/>
          </a:prstGeom>
          <a:solidFill>
            <a:srgbClr val="FFE599"/>
          </a:solidFill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"/>
              <a:t>Eingabe und 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"/>
              <a:t>Ausgabe</a:t>
            </a:r>
            <a:endParaRPr/>
          </a:p>
        </p:txBody>
      </p:sp>
      <p:sp>
        <p:nvSpPr>
          <p:cNvPr id="376" name="Google Shape;376;p23"/>
          <p:cNvSpPr txBox="1"/>
          <p:nvPr/>
        </p:nvSpPr>
        <p:spPr>
          <a:xfrm>
            <a:off x="5834025" y="266100"/>
            <a:ext cx="1505100" cy="314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"/>
              <a:t>Blockdiagramm</a:t>
            </a:r>
            <a:endParaRPr/>
          </a:p>
        </p:txBody>
      </p:sp>
      <p:sp>
        <p:nvSpPr>
          <p:cNvPr id="377" name="Google Shape;377;p23"/>
          <p:cNvSpPr/>
          <p:nvPr/>
        </p:nvSpPr>
        <p:spPr>
          <a:xfrm flipH="1" rot="5400000">
            <a:off x="7261125" y="820200"/>
            <a:ext cx="508500" cy="352500"/>
          </a:xfrm>
          <a:prstGeom prst="downArrow">
            <a:avLst>
              <a:gd fmla="val 33576" name="adj1"/>
              <a:gd fmla="val 50000" name="adj2"/>
            </a:avLst>
          </a:prstGeom>
          <a:solidFill>
            <a:srgbClr val="FFFF00"/>
          </a:solidFill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8" name="Google Shape;378;p23"/>
          <p:cNvSpPr/>
          <p:nvPr/>
        </p:nvSpPr>
        <p:spPr>
          <a:xfrm flipH="1" rot="5400000">
            <a:off x="7294425" y="2177975"/>
            <a:ext cx="508500" cy="352500"/>
          </a:xfrm>
          <a:prstGeom prst="downArrow">
            <a:avLst>
              <a:gd fmla="val 33576" name="adj1"/>
              <a:gd fmla="val 50000" name="adj2"/>
            </a:avLst>
          </a:prstGeom>
          <a:solidFill>
            <a:srgbClr val="FFFF00"/>
          </a:solidFill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9" name="Google Shape;379;p23"/>
          <p:cNvSpPr/>
          <p:nvPr/>
        </p:nvSpPr>
        <p:spPr>
          <a:xfrm flipH="1" rot="5400000">
            <a:off x="7261125" y="3692450"/>
            <a:ext cx="508500" cy="352500"/>
          </a:xfrm>
          <a:prstGeom prst="downArrow">
            <a:avLst>
              <a:gd fmla="val 33576" name="adj1"/>
              <a:gd fmla="val 50000" name="adj2"/>
            </a:avLst>
          </a:prstGeom>
          <a:solidFill>
            <a:srgbClr val="FFFF00"/>
          </a:solidFill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83" name="Shape 3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4" name="Google Shape;384;p24"/>
          <p:cNvSpPr txBox="1"/>
          <p:nvPr>
            <p:ph type="ctrTitle"/>
          </p:nvPr>
        </p:nvSpPr>
        <p:spPr>
          <a:xfrm>
            <a:off x="342838" y="277850"/>
            <a:ext cx="8520600" cy="503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" sz="2400"/>
              <a:t>Was ist eigentlich ein Mikrocontroller?</a:t>
            </a:r>
            <a:endParaRPr sz="2400"/>
          </a:p>
        </p:txBody>
      </p:sp>
      <p:pic>
        <p:nvPicPr>
          <p:cNvPr id="385" name="Google Shape;385;p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571999" y="3671517"/>
            <a:ext cx="1162100" cy="1048859"/>
          </a:xfrm>
          <a:prstGeom prst="rect">
            <a:avLst/>
          </a:prstGeom>
          <a:noFill/>
          <a:ln>
            <a:noFill/>
          </a:ln>
        </p:spPr>
      </p:pic>
      <p:sp>
        <p:nvSpPr>
          <p:cNvPr id="386" name="Google Shape;386;p24"/>
          <p:cNvSpPr txBox="1"/>
          <p:nvPr/>
        </p:nvSpPr>
        <p:spPr>
          <a:xfrm>
            <a:off x="5770400" y="4371175"/>
            <a:ext cx="1716900" cy="349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"/>
              <a:t>STM32L152RET6</a:t>
            </a:r>
            <a:endParaRPr/>
          </a:p>
        </p:txBody>
      </p:sp>
      <p:pic>
        <p:nvPicPr>
          <p:cNvPr id="387" name="Google Shape;387;p2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248025" y="3671525"/>
            <a:ext cx="1003649" cy="1414825"/>
          </a:xfrm>
          <a:prstGeom prst="rect">
            <a:avLst/>
          </a:prstGeom>
          <a:noFill/>
          <a:ln>
            <a:noFill/>
          </a:ln>
        </p:spPr>
      </p:pic>
      <p:sp>
        <p:nvSpPr>
          <p:cNvPr id="388" name="Google Shape;388;p24"/>
          <p:cNvSpPr/>
          <p:nvPr/>
        </p:nvSpPr>
        <p:spPr>
          <a:xfrm>
            <a:off x="1000050" y="3790950"/>
            <a:ext cx="1800300" cy="541800"/>
          </a:xfrm>
          <a:prstGeom prst="wedgeRoundRectCallout">
            <a:avLst>
              <a:gd fmla="val 74338" name="adj1"/>
              <a:gd fmla="val -13081" name="adj2"/>
              <a:gd fmla="val 0" name="adj3"/>
            </a:avLst>
          </a:prstGeom>
          <a:solidFill>
            <a:srgbClr val="FFFF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"/>
              <a:t>Das ist ein Mikrocontroller</a:t>
            </a:r>
            <a:endParaRPr/>
          </a:p>
        </p:txBody>
      </p:sp>
      <p:sp>
        <p:nvSpPr>
          <p:cNvPr id="389" name="Google Shape;389;p24"/>
          <p:cNvSpPr txBox="1"/>
          <p:nvPr/>
        </p:nvSpPr>
        <p:spPr>
          <a:xfrm>
            <a:off x="485650" y="819150"/>
            <a:ext cx="8377800" cy="2667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"/>
              <a:t>Ein Computer auf einem Chip, mit</a:t>
            </a:r>
            <a:endParaRPr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de"/>
              <a:t>Speicher</a:t>
            </a:r>
            <a:endParaRPr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de"/>
              <a:t>CPU central processing unit</a:t>
            </a:r>
            <a:endParaRPr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de"/>
              <a:t>Eingängen und Ausgängen: Den Anschlüssen des Mikrocontrollers</a:t>
            </a:r>
            <a:endParaRPr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de"/>
              <a:t>uvm.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"/>
              <a:t>für</a:t>
            </a:r>
            <a:endParaRPr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de"/>
              <a:t>Motorsteuerungen</a:t>
            </a:r>
            <a:endParaRPr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de"/>
              <a:t>Ampelsteuerungen</a:t>
            </a:r>
            <a:endParaRPr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de"/>
              <a:t>Maschinensteuerungen</a:t>
            </a:r>
            <a:endParaRPr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de"/>
              <a:t>Taschenrechner</a:t>
            </a:r>
            <a:endParaRPr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de"/>
              <a:t>Kaffeemaschinen</a:t>
            </a:r>
            <a:endParaRPr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de"/>
              <a:t>usw.</a:t>
            </a:r>
            <a:endParaRPr/>
          </a:p>
        </p:txBody>
      </p:sp>
      <p:sp>
        <p:nvSpPr>
          <p:cNvPr id="390" name="Google Shape;390;p24"/>
          <p:cNvSpPr/>
          <p:nvPr/>
        </p:nvSpPr>
        <p:spPr>
          <a:xfrm rot="-5400000">
            <a:off x="3275600" y="2270475"/>
            <a:ext cx="699000" cy="1000200"/>
          </a:xfrm>
          <a:prstGeom prst="downArrow">
            <a:avLst>
              <a:gd fmla="val 50000" name="adj1"/>
              <a:gd fmla="val 50000" name="adj2"/>
            </a:avLst>
          </a:prstGeom>
          <a:solidFill>
            <a:srgbClr val="FFFF00"/>
          </a:solidFill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91" name="Google Shape;391;p24"/>
          <p:cNvSpPr txBox="1"/>
          <p:nvPr/>
        </p:nvSpPr>
        <p:spPr>
          <a:xfrm>
            <a:off x="4267200" y="2571125"/>
            <a:ext cx="2466900" cy="349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"/>
              <a:t>embedded applications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93" name="Shape 3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4" name="Google Shape;394;p1"/>
          <p:cNvSpPr txBox="1"/>
          <p:nvPr/>
        </p:nvSpPr>
        <p:spPr>
          <a:xfrm>
            <a:off x="4887025" y="1218200"/>
            <a:ext cx="783600" cy="2578800"/>
          </a:xfrm>
          <a:prstGeom prst="rect">
            <a:avLst/>
          </a:prstGeom>
          <a:solidFill>
            <a:srgbClr val="A4C2F4"/>
          </a:solidFill>
          <a:ln cap="flat" cmpd="sng" w="762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95" name="Google Shape;395;p1"/>
          <p:cNvSpPr txBox="1"/>
          <p:nvPr>
            <p:ph type="ctrTitle"/>
          </p:nvPr>
        </p:nvSpPr>
        <p:spPr>
          <a:xfrm>
            <a:off x="342838" y="310025"/>
            <a:ext cx="8520600" cy="4308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</a:pPr>
            <a:r>
              <a:rPr lang="de" sz="2400"/>
              <a:t>Ein Mikrocontroller steuert eine Ampel</a:t>
            </a:r>
            <a:endParaRPr sz="2400"/>
          </a:p>
        </p:txBody>
      </p:sp>
      <p:pic>
        <p:nvPicPr>
          <p:cNvPr id="396" name="Google Shape;396;p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434725" y="1596000"/>
            <a:ext cx="2261917" cy="2041525"/>
          </a:xfrm>
          <a:prstGeom prst="rect">
            <a:avLst/>
          </a:prstGeom>
          <a:noFill/>
          <a:ln>
            <a:noFill/>
          </a:ln>
        </p:spPr>
      </p:pic>
      <p:sp>
        <p:nvSpPr>
          <p:cNvPr id="397" name="Google Shape;397;p1"/>
          <p:cNvSpPr/>
          <p:nvPr/>
        </p:nvSpPr>
        <p:spPr>
          <a:xfrm>
            <a:off x="4951150" y="1275200"/>
            <a:ext cx="684000" cy="684000"/>
          </a:xfrm>
          <a:prstGeom prst="ellipse">
            <a:avLst/>
          </a:prstGeom>
          <a:solidFill>
            <a:srgbClr val="9800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98" name="Google Shape;398;p1"/>
          <p:cNvSpPr/>
          <p:nvPr/>
        </p:nvSpPr>
        <p:spPr>
          <a:xfrm>
            <a:off x="4951150" y="2161375"/>
            <a:ext cx="684000" cy="684000"/>
          </a:xfrm>
          <a:prstGeom prst="ellipse">
            <a:avLst/>
          </a:prstGeom>
          <a:solidFill>
            <a:srgbClr val="783F04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99" name="Google Shape;399;p1"/>
          <p:cNvSpPr/>
          <p:nvPr/>
        </p:nvSpPr>
        <p:spPr>
          <a:xfrm>
            <a:off x="4951150" y="3047550"/>
            <a:ext cx="684000" cy="684000"/>
          </a:xfrm>
          <a:prstGeom prst="ellipse">
            <a:avLst/>
          </a:prstGeom>
          <a:solidFill>
            <a:srgbClr val="274E13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400" name="Google Shape;400;p1"/>
          <p:cNvCxnSpPr>
            <a:endCxn id="397" idx="2"/>
          </p:cNvCxnSpPr>
          <p:nvPr/>
        </p:nvCxnSpPr>
        <p:spPr>
          <a:xfrm flipH="1" rot="10800000">
            <a:off x="3711550" y="1617200"/>
            <a:ext cx="1239600" cy="513000"/>
          </a:xfrm>
          <a:prstGeom prst="straightConnector1">
            <a:avLst/>
          </a:prstGeom>
          <a:noFill/>
          <a:ln cap="flat" cmpd="sng" w="3810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401" name="Google Shape;401;p1"/>
          <p:cNvCxnSpPr>
            <a:stCxn id="396" idx="3"/>
            <a:endCxn id="398" idx="2"/>
          </p:cNvCxnSpPr>
          <p:nvPr/>
        </p:nvCxnSpPr>
        <p:spPr>
          <a:xfrm flipH="1" rot="10800000">
            <a:off x="3696642" y="2503363"/>
            <a:ext cx="1254600" cy="113400"/>
          </a:xfrm>
          <a:prstGeom prst="straightConnector1">
            <a:avLst/>
          </a:prstGeom>
          <a:noFill/>
          <a:ln cap="flat" cmpd="sng" w="3810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402" name="Google Shape;402;p1"/>
          <p:cNvCxnSpPr>
            <a:endCxn id="399" idx="2"/>
          </p:cNvCxnSpPr>
          <p:nvPr/>
        </p:nvCxnSpPr>
        <p:spPr>
          <a:xfrm>
            <a:off x="3697450" y="2977650"/>
            <a:ext cx="1253700" cy="411900"/>
          </a:xfrm>
          <a:prstGeom prst="straightConnector1">
            <a:avLst/>
          </a:prstGeom>
          <a:noFill/>
          <a:ln cap="flat" cmpd="sng" w="3810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403" name="Google Shape;403;p1"/>
          <p:cNvSpPr/>
          <p:nvPr/>
        </p:nvSpPr>
        <p:spPr>
          <a:xfrm>
            <a:off x="6568275" y="1823750"/>
            <a:ext cx="1374900" cy="513000"/>
          </a:xfrm>
          <a:prstGeom prst="rect">
            <a:avLst/>
          </a:prstGeom>
          <a:solidFill>
            <a:schemeClr val="lt2"/>
          </a:solidFill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Rot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04" name="Google Shape;404;p1"/>
          <p:cNvSpPr/>
          <p:nvPr/>
        </p:nvSpPr>
        <p:spPr>
          <a:xfrm>
            <a:off x="6568275" y="2581675"/>
            <a:ext cx="1374900" cy="513000"/>
          </a:xfrm>
          <a:prstGeom prst="rect">
            <a:avLst/>
          </a:prstGeom>
          <a:solidFill>
            <a:schemeClr val="lt2"/>
          </a:solidFill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Rot-Gelb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05" name="Google Shape;405;p1"/>
          <p:cNvSpPr/>
          <p:nvPr/>
        </p:nvSpPr>
        <p:spPr>
          <a:xfrm>
            <a:off x="6568275" y="3368125"/>
            <a:ext cx="1374900" cy="513000"/>
          </a:xfrm>
          <a:prstGeom prst="rect">
            <a:avLst/>
          </a:prstGeom>
          <a:solidFill>
            <a:schemeClr val="lt2"/>
          </a:solidFill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Grün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06" name="Google Shape;406;p1"/>
          <p:cNvSpPr/>
          <p:nvPr/>
        </p:nvSpPr>
        <p:spPr>
          <a:xfrm>
            <a:off x="6568275" y="4200325"/>
            <a:ext cx="1374900" cy="513000"/>
          </a:xfrm>
          <a:prstGeom prst="rect">
            <a:avLst/>
          </a:prstGeom>
          <a:solidFill>
            <a:schemeClr val="lt2"/>
          </a:solidFill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Gelb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07" name="Google Shape;407;p1"/>
          <p:cNvSpPr/>
          <p:nvPr/>
        </p:nvSpPr>
        <p:spPr>
          <a:xfrm>
            <a:off x="6639525" y="1075725"/>
            <a:ext cx="1239624" cy="411912"/>
          </a:xfrm>
          <a:prstGeom prst="flowChartTerminator">
            <a:avLst/>
          </a:prstGeom>
          <a:solidFill>
            <a:schemeClr val="lt2"/>
          </a:solidFill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main: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408" name="Google Shape;408;p1"/>
          <p:cNvCxnSpPr>
            <a:stCxn id="407" idx="2"/>
            <a:endCxn id="403" idx="0"/>
          </p:cNvCxnSpPr>
          <p:nvPr/>
        </p:nvCxnSpPr>
        <p:spPr>
          <a:xfrm flipH="1">
            <a:off x="7255737" y="1487637"/>
            <a:ext cx="3600" cy="33600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409" name="Google Shape;409;p1"/>
          <p:cNvCxnSpPr>
            <a:stCxn id="403" idx="2"/>
            <a:endCxn id="404" idx="0"/>
          </p:cNvCxnSpPr>
          <p:nvPr/>
        </p:nvCxnSpPr>
        <p:spPr>
          <a:xfrm>
            <a:off x="7255725" y="2336750"/>
            <a:ext cx="0" cy="24480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410" name="Google Shape;410;p1"/>
          <p:cNvCxnSpPr>
            <a:stCxn id="404" idx="2"/>
            <a:endCxn id="405" idx="0"/>
          </p:cNvCxnSpPr>
          <p:nvPr/>
        </p:nvCxnSpPr>
        <p:spPr>
          <a:xfrm>
            <a:off x="7255725" y="3094675"/>
            <a:ext cx="0" cy="27360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411" name="Google Shape;411;p1"/>
          <p:cNvCxnSpPr>
            <a:stCxn id="405" idx="2"/>
            <a:endCxn id="406" idx="0"/>
          </p:cNvCxnSpPr>
          <p:nvPr/>
        </p:nvCxnSpPr>
        <p:spPr>
          <a:xfrm>
            <a:off x="7255725" y="3881125"/>
            <a:ext cx="0" cy="31920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412" name="Google Shape;412;p1"/>
          <p:cNvCxnSpPr>
            <a:stCxn id="406" idx="2"/>
          </p:cNvCxnSpPr>
          <p:nvPr/>
        </p:nvCxnSpPr>
        <p:spPr>
          <a:xfrm flipH="1" rot="5400000">
            <a:off x="5249925" y="2707525"/>
            <a:ext cx="3074700" cy="936900"/>
          </a:xfrm>
          <a:prstGeom prst="bentConnector3">
            <a:avLst>
              <a:gd fmla="val -7745" name="adj1"/>
            </a:avLst>
          </a:prstGeom>
          <a:noFill/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413" name="Google Shape;413;p1"/>
          <p:cNvCxnSpPr/>
          <p:nvPr/>
        </p:nvCxnSpPr>
        <p:spPr>
          <a:xfrm>
            <a:off x="6333200" y="1645625"/>
            <a:ext cx="933300" cy="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414" name="Google Shape;414;p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816100" y="3503849"/>
            <a:ext cx="1135150" cy="1600200"/>
          </a:xfrm>
          <a:prstGeom prst="rect">
            <a:avLst/>
          </a:prstGeom>
          <a:noFill/>
          <a:ln>
            <a:noFill/>
          </a:ln>
        </p:spPr>
      </p:pic>
      <p:sp>
        <p:nvSpPr>
          <p:cNvPr id="415" name="Google Shape;415;p1"/>
          <p:cNvSpPr/>
          <p:nvPr/>
        </p:nvSpPr>
        <p:spPr>
          <a:xfrm>
            <a:off x="533225" y="3797000"/>
            <a:ext cx="3054300" cy="1199400"/>
          </a:xfrm>
          <a:prstGeom prst="wedgeRoundRectCallout">
            <a:avLst>
              <a:gd fmla="val 57959" name="adj1"/>
              <a:gd fmla="val -19533" name="adj2"/>
              <a:gd fmla="val 0" name="adj3"/>
            </a:avLst>
          </a:prstGeom>
          <a:solidFill>
            <a:srgbClr val="FFFF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de" sz="18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Alle Steuerausgänge des Mikrocontrollers sind 0:</a:t>
            </a:r>
            <a:endParaRPr b="0" i="0" sz="18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de" sz="18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Ampel Aus</a:t>
            </a:r>
            <a:endParaRPr b="0" i="0" sz="18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16" name="Google Shape;416;p1"/>
          <p:cNvSpPr txBox="1"/>
          <p:nvPr/>
        </p:nvSpPr>
        <p:spPr>
          <a:xfrm>
            <a:off x="4038600" y="1596000"/>
            <a:ext cx="371400" cy="411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17" name="Google Shape;417;p1"/>
          <p:cNvSpPr txBox="1"/>
          <p:nvPr/>
        </p:nvSpPr>
        <p:spPr>
          <a:xfrm>
            <a:off x="4106138" y="2253200"/>
            <a:ext cx="371400" cy="411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18" name="Google Shape;418;p1"/>
          <p:cNvSpPr txBox="1"/>
          <p:nvPr/>
        </p:nvSpPr>
        <p:spPr>
          <a:xfrm>
            <a:off x="4106138" y="2854363"/>
            <a:ext cx="371400" cy="411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5"/>
          <p:cNvSpPr txBox="1"/>
          <p:nvPr/>
        </p:nvSpPr>
        <p:spPr>
          <a:xfrm>
            <a:off x="4887025" y="1218200"/>
            <a:ext cx="783600" cy="2578800"/>
          </a:xfrm>
          <a:prstGeom prst="rect">
            <a:avLst/>
          </a:prstGeom>
          <a:solidFill>
            <a:srgbClr val="A4C2F4"/>
          </a:solidFill>
          <a:ln cap="flat" cmpd="sng" w="762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3" name="Google Shape;93;p15"/>
          <p:cNvSpPr txBox="1"/>
          <p:nvPr>
            <p:ph type="ctrTitle"/>
          </p:nvPr>
        </p:nvSpPr>
        <p:spPr>
          <a:xfrm>
            <a:off x="342838" y="310025"/>
            <a:ext cx="8520600" cy="430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de" sz="2400"/>
              <a:t>Ein Mikrocontroller steuert eine Ampel</a:t>
            </a:r>
            <a:endParaRPr sz="2400"/>
          </a:p>
        </p:txBody>
      </p:sp>
      <p:pic>
        <p:nvPicPr>
          <p:cNvPr id="94" name="Google Shape;94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34725" y="1596000"/>
            <a:ext cx="2261917" cy="2041525"/>
          </a:xfrm>
          <a:prstGeom prst="rect">
            <a:avLst/>
          </a:prstGeom>
          <a:noFill/>
          <a:ln>
            <a:noFill/>
          </a:ln>
        </p:spPr>
      </p:pic>
      <p:sp>
        <p:nvSpPr>
          <p:cNvPr id="95" name="Google Shape;95;p15"/>
          <p:cNvSpPr/>
          <p:nvPr/>
        </p:nvSpPr>
        <p:spPr>
          <a:xfrm>
            <a:off x="4951150" y="1275200"/>
            <a:ext cx="684000" cy="684000"/>
          </a:xfrm>
          <a:prstGeom prst="ellipse">
            <a:avLst/>
          </a:prstGeom>
          <a:solidFill>
            <a:srgbClr val="FF00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6" name="Google Shape;96;p15"/>
          <p:cNvSpPr/>
          <p:nvPr/>
        </p:nvSpPr>
        <p:spPr>
          <a:xfrm>
            <a:off x="4951150" y="2161375"/>
            <a:ext cx="684000" cy="684000"/>
          </a:xfrm>
          <a:prstGeom prst="ellipse">
            <a:avLst/>
          </a:prstGeom>
          <a:solidFill>
            <a:srgbClr val="3915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7" name="Google Shape;97;p15"/>
          <p:cNvSpPr/>
          <p:nvPr/>
        </p:nvSpPr>
        <p:spPr>
          <a:xfrm>
            <a:off x="4951150" y="3047550"/>
            <a:ext cx="684000" cy="684000"/>
          </a:xfrm>
          <a:prstGeom prst="ellipse">
            <a:avLst/>
          </a:prstGeom>
          <a:solidFill>
            <a:srgbClr val="14280A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98" name="Google Shape;98;p15"/>
          <p:cNvCxnSpPr>
            <a:endCxn id="95" idx="2"/>
          </p:cNvCxnSpPr>
          <p:nvPr/>
        </p:nvCxnSpPr>
        <p:spPr>
          <a:xfrm flipH="1" rot="10800000">
            <a:off x="3711550" y="1617200"/>
            <a:ext cx="1239600" cy="513000"/>
          </a:xfrm>
          <a:prstGeom prst="straightConnector1">
            <a:avLst/>
          </a:prstGeom>
          <a:noFill/>
          <a:ln cap="flat" cmpd="sng" w="38100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99" name="Google Shape;99;p15"/>
          <p:cNvCxnSpPr>
            <a:stCxn id="94" idx="3"/>
            <a:endCxn id="96" idx="2"/>
          </p:cNvCxnSpPr>
          <p:nvPr/>
        </p:nvCxnSpPr>
        <p:spPr>
          <a:xfrm flipH="1" rot="10800000">
            <a:off x="3696642" y="2503363"/>
            <a:ext cx="1254600" cy="113400"/>
          </a:xfrm>
          <a:prstGeom prst="straightConnector1">
            <a:avLst/>
          </a:prstGeom>
          <a:noFill/>
          <a:ln cap="flat" cmpd="sng" w="38100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00" name="Google Shape;100;p15"/>
          <p:cNvCxnSpPr>
            <a:endCxn id="97" idx="2"/>
          </p:cNvCxnSpPr>
          <p:nvPr/>
        </p:nvCxnSpPr>
        <p:spPr>
          <a:xfrm>
            <a:off x="3697450" y="2977650"/>
            <a:ext cx="1253700" cy="411900"/>
          </a:xfrm>
          <a:prstGeom prst="straightConnector1">
            <a:avLst/>
          </a:prstGeom>
          <a:noFill/>
          <a:ln cap="flat" cmpd="sng" w="38100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01" name="Google Shape;101;p15"/>
          <p:cNvSpPr/>
          <p:nvPr/>
        </p:nvSpPr>
        <p:spPr>
          <a:xfrm>
            <a:off x="6568275" y="1823750"/>
            <a:ext cx="1374900" cy="513000"/>
          </a:xfrm>
          <a:prstGeom prst="rect">
            <a:avLst/>
          </a:prstGeom>
          <a:solidFill>
            <a:schemeClr val="lt2"/>
          </a:solidFill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de"/>
              <a:t>Rot</a:t>
            </a:r>
            <a:endParaRPr/>
          </a:p>
        </p:txBody>
      </p:sp>
      <p:sp>
        <p:nvSpPr>
          <p:cNvPr id="102" name="Google Shape;102;p15"/>
          <p:cNvSpPr/>
          <p:nvPr/>
        </p:nvSpPr>
        <p:spPr>
          <a:xfrm>
            <a:off x="6568275" y="2581675"/>
            <a:ext cx="1374900" cy="513000"/>
          </a:xfrm>
          <a:prstGeom prst="rect">
            <a:avLst/>
          </a:prstGeom>
          <a:solidFill>
            <a:schemeClr val="lt2"/>
          </a:solidFill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de"/>
              <a:t>Rot-Gelb</a:t>
            </a:r>
            <a:endParaRPr/>
          </a:p>
        </p:txBody>
      </p:sp>
      <p:sp>
        <p:nvSpPr>
          <p:cNvPr id="103" name="Google Shape;103;p15"/>
          <p:cNvSpPr/>
          <p:nvPr/>
        </p:nvSpPr>
        <p:spPr>
          <a:xfrm>
            <a:off x="6568275" y="3368125"/>
            <a:ext cx="1374900" cy="513000"/>
          </a:xfrm>
          <a:prstGeom prst="rect">
            <a:avLst/>
          </a:prstGeom>
          <a:solidFill>
            <a:schemeClr val="lt2"/>
          </a:solidFill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de"/>
              <a:t>Grün</a:t>
            </a:r>
            <a:endParaRPr/>
          </a:p>
        </p:txBody>
      </p:sp>
      <p:sp>
        <p:nvSpPr>
          <p:cNvPr id="104" name="Google Shape;104;p15"/>
          <p:cNvSpPr/>
          <p:nvPr/>
        </p:nvSpPr>
        <p:spPr>
          <a:xfrm>
            <a:off x="6568275" y="4200325"/>
            <a:ext cx="1374900" cy="513000"/>
          </a:xfrm>
          <a:prstGeom prst="rect">
            <a:avLst/>
          </a:prstGeom>
          <a:solidFill>
            <a:schemeClr val="lt2"/>
          </a:solidFill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de"/>
              <a:t>Gelb</a:t>
            </a:r>
            <a:endParaRPr/>
          </a:p>
        </p:txBody>
      </p:sp>
      <p:sp>
        <p:nvSpPr>
          <p:cNvPr id="105" name="Google Shape;105;p15"/>
          <p:cNvSpPr/>
          <p:nvPr/>
        </p:nvSpPr>
        <p:spPr>
          <a:xfrm>
            <a:off x="6639525" y="1075725"/>
            <a:ext cx="1239624" cy="411912"/>
          </a:xfrm>
          <a:prstGeom prst="flowChartTerminator">
            <a:avLst/>
          </a:prstGeom>
          <a:solidFill>
            <a:schemeClr val="lt2"/>
          </a:solidFill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"/>
              <a:t>main:</a:t>
            </a:r>
            <a:endParaRPr/>
          </a:p>
        </p:txBody>
      </p:sp>
      <p:cxnSp>
        <p:nvCxnSpPr>
          <p:cNvPr id="106" name="Google Shape;106;p15"/>
          <p:cNvCxnSpPr>
            <a:stCxn id="105" idx="2"/>
            <a:endCxn id="101" idx="0"/>
          </p:cNvCxnSpPr>
          <p:nvPr/>
        </p:nvCxnSpPr>
        <p:spPr>
          <a:xfrm flipH="1">
            <a:off x="7255737" y="1487637"/>
            <a:ext cx="3600" cy="33600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07" name="Google Shape;107;p15"/>
          <p:cNvCxnSpPr>
            <a:stCxn id="101" idx="2"/>
            <a:endCxn id="102" idx="0"/>
          </p:cNvCxnSpPr>
          <p:nvPr/>
        </p:nvCxnSpPr>
        <p:spPr>
          <a:xfrm>
            <a:off x="7255725" y="2336750"/>
            <a:ext cx="0" cy="24480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08" name="Google Shape;108;p15"/>
          <p:cNvCxnSpPr>
            <a:stCxn id="102" idx="2"/>
            <a:endCxn id="103" idx="0"/>
          </p:cNvCxnSpPr>
          <p:nvPr/>
        </p:nvCxnSpPr>
        <p:spPr>
          <a:xfrm>
            <a:off x="7255725" y="3094675"/>
            <a:ext cx="0" cy="27360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09" name="Google Shape;109;p15"/>
          <p:cNvCxnSpPr>
            <a:stCxn id="103" idx="2"/>
            <a:endCxn id="104" idx="0"/>
          </p:cNvCxnSpPr>
          <p:nvPr/>
        </p:nvCxnSpPr>
        <p:spPr>
          <a:xfrm>
            <a:off x="7255725" y="3881125"/>
            <a:ext cx="0" cy="31920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10" name="Google Shape;110;p15"/>
          <p:cNvCxnSpPr>
            <a:stCxn id="104" idx="2"/>
          </p:cNvCxnSpPr>
          <p:nvPr/>
        </p:nvCxnSpPr>
        <p:spPr>
          <a:xfrm flipH="1" rot="5400000">
            <a:off x="5249925" y="2707525"/>
            <a:ext cx="3074700" cy="936900"/>
          </a:xfrm>
          <a:prstGeom prst="bentConnector3">
            <a:avLst>
              <a:gd fmla="val -7745" name="adj1"/>
            </a:avLst>
          </a:prstGeom>
          <a:noFill/>
          <a:ln cap="flat" cmpd="sng" w="19050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11" name="Google Shape;111;p15"/>
          <p:cNvCxnSpPr/>
          <p:nvPr/>
        </p:nvCxnSpPr>
        <p:spPr>
          <a:xfrm>
            <a:off x="6333200" y="1645625"/>
            <a:ext cx="933300" cy="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pic>
        <p:nvPicPr>
          <p:cNvPr id="112" name="Google Shape;112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816100" y="3503849"/>
            <a:ext cx="1135150" cy="1600200"/>
          </a:xfrm>
          <a:prstGeom prst="rect">
            <a:avLst/>
          </a:prstGeom>
          <a:noFill/>
          <a:ln>
            <a:noFill/>
          </a:ln>
        </p:spPr>
      </p:pic>
      <p:sp>
        <p:nvSpPr>
          <p:cNvPr id="113" name="Google Shape;113;p15"/>
          <p:cNvSpPr/>
          <p:nvPr/>
        </p:nvSpPr>
        <p:spPr>
          <a:xfrm>
            <a:off x="1152525" y="3797000"/>
            <a:ext cx="2435100" cy="1199400"/>
          </a:xfrm>
          <a:prstGeom prst="wedgeRoundRectCallout">
            <a:avLst>
              <a:gd fmla="val 57959" name="adj1"/>
              <a:gd fmla="val -19533" name="adj2"/>
              <a:gd fmla="val 0" name="adj3"/>
            </a:avLst>
          </a:prstGeom>
          <a:solidFill>
            <a:srgbClr val="FFFF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" sz="1800">
                <a:solidFill>
                  <a:srgbClr val="0000FF"/>
                </a:solidFill>
              </a:rPr>
              <a:t>Steuerausgang für rot ist 1</a:t>
            </a:r>
            <a:r>
              <a:rPr lang="de" sz="1800">
                <a:solidFill>
                  <a:srgbClr val="0000FF"/>
                </a:solidFill>
              </a:rPr>
              <a:t> </a:t>
            </a:r>
            <a:endParaRPr sz="1800">
              <a:solidFill>
                <a:srgbClr val="0000FF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" sz="1800">
                <a:solidFill>
                  <a:srgbClr val="0000FF"/>
                </a:solidFill>
              </a:rPr>
              <a:t>Ampel Rot</a:t>
            </a:r>
            <a:endParaRPr sz="1800">
              <a:solidFill>
                <a:srgbClr val="0000FF"/>
              </a:solidFill>
            </a:endParaRPr>
          </a:p>
        </p:txBody>
      </p:sp>
      <p:sp>
        <p:nvSpPr>
          <p:cNvPr id="114" name="Google Shape;114;p15"/>
          <p:cNvSpPr txBox="1"/>
          <p:nvPr/>
        </p:nvSpPr>
        <p:spPr>
          <a:xfrm>
            <a:off x="4038600" y="1596000"/>
            <a:ext cx="371400" cy="411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"/>
              <a:t>1</a:t>
            </a:r>
            <a:endParaRPr/>
          </a:p>
        </p:txBody>
      </p:sp>
      <p:sp>
        <p:nvSpPr>
          <p:cNvPr id="115" name="Google Shape;115;p15"/>
          <p:cNvSpPr txBox="1"/>
          <p:nvPr/>
        </p:nvSpPr>
        <p:spPr>
          <a:xfrm>
            <a:off x="4106138" y="2253200"/>
            <a:ext cx="371400" cy="411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"/>
              <a:t>0</a:t>
            </a:r>
            <a:endParaRPr/>
          </a:p>
        </p:txBody>
      </p:sp>
      <p:sp>
        <p:nvSpPr>
          <p:cNvPr id="116" name="Google Shape;116;p15"/>
          <p:cNvSpPr txBox="1"/>
          <p:nvPr/>
        </p:nvSpPr>
        <p:spPr>
          <a:xfrm>
            <a:off x="4106138" y="2854363"/>
            <a:ext cx="371400" cy="411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"/>
              <a:t>0</a:t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419" name="Shape 4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0" name="Google Shape;420;p2"/>
          <p:cNvSpPr txBox="1"/>
          <p:nvPr>
            <p:ph type="ctrTitle"/>
          </p:nvPr>
        </p:nvSpPr>
        <p:spPr>
          <a:xfrm>
            <a:off x="342838" y="310025"/>
            <a:ext cx="8520600" cy="4308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</a:pPr>
            <a:r>
              <a:rPr lang="de" sz="2400"/>
              <a:t>Ein Mikrocontroller steuert einen Motor</a:t>
            </a:r>
            <a:endParaRPr sz="2400"/>
          </a:p>
        </p:txBody>
      </p:sp>
      <p:sp>
        <p:nvSpPr>
          <p:cNvPr id="421" name="Google Shape;421;p2"/>
          <p:cNvSpPr/>
          <p:nvPr/>
        </p:nvSpPr>
        <p:spPr>
          <a:xfrm>
            <a:off x="7088538" y="2124125"/>
            <a:ext cx="320700" cy="1610100"/>
          </a:xfrm>
          <a:prstGeom prst="rect">
            <a:avLst/>
          </a:prstGeom>
          <a:solidFill>
            <a:schemeClr val="lt2"/>
          </a:solidFill>
          <a:ln cap="flat" cmpd="sng" w="3810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22" name="Google Shape;422;p2"/>
          <p:cNvSpPr/>
          <p:nvPr/>
        </p:nvSpPr>
        <p:spPr>
          <a:xfrm>
            <a:off x="6707538" y="2398475"/>
            <a:ext cx="1082700" cy="1061400"/>
          </a:xfrm>
          <a:prstGeom prst="ellipse">
            <a:avLst/>
          </a:prstGeom>
          <a:solidFill>
            <a:schemeClr val="lt2"/>
          </a:solidFill>
          <a:ln cap="flat" cmpd="sng" w="3810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Arial"/>
              <a:buNone/>
            </a:pPr>
            <a:r>
              <a:rPr b="0" i="0" lang="de" sz="4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</a:t>
            </a:r>
            <a:endParaRPr b="0" i="0" sz="4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423" name="Google Shape;423;p2"/>
          <p:cNvCxnSpPr>
            <a:stCxn id="421" idx="0"/>
          </p:cNvCxnSpPr>
          <p:nvPr/>
        </p:nvCxnSpPr>
        <p:spPr>
          <a:xfrm rot="5400000">
            <a:off x="5733288" y="1107125"/>
            <a:ext cx="498600" cy="2532600"/>
          </a:xfrm>
          <a:prstGeom prst="bentConnector4">
            <a:avLst>
              <a:gd fmla="val -47759" name="adj1"/>
              <a:gd fmla="val 53166" name="adj2"/>
            </a:avLst>
          </a:prstGeom>
          <a:noFill/>
          <a:ln cap="flat" cmpd="sng" w="3810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424" name="Google Shape;424;p2"/>
          <p:cNvCxnSpPr>
            <a:stCxn id="421" idx="2"/>
          </p:cNvCxnSpPr>
          <p:nvPr/>
        </p:nvCxnSpPr>
        <p:spPr>
          <a:xfrm flipH="1" rot="5400000">
            <a:off x="5882838" y="2368175"/>
            <a:ext cx="192300" cy="2539800"/>
          </a:xfrm>
          <a:prstGeom prst="bentConnector4">
            <a:avLst>
              <a:gd fmla="val -123830" name="adj1"/>
              <a:gd fmla="val 53157" name="adj2"/>
            </a:avLst>
          </a:prstGeom>
          <a:noFill/>
          <a:ln cap="flat" cmpd="sng" w="3810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425" name="Google Shape;425;p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415413" y="2038875"/>
            <a:ext cx="2261917" cy="2041525"/>
          </a:xfrm>
          <a:prstGeom prst="rect">
            <a:avLst/>
          </a:prstGeom>
          <a:noFill/>
          <a:ln>
            <a:noFill/>
          </a:ln>
        </p:spPr>
      </p:pic>
      <p:sp>
        <p:nvSpPr>
          <p:cNvPr id="426" name="Google Shape;426;p2"/>
          <p:cNvSpPr/>
          <p:nvPr/>
        </p:nvSpPr>
        <p:spPr>
          <a:xfrm rot="-7079207">
            <a:off x="1303889" y="1682425"/>
            <a:ext cx="1004471" cy="156730"/>
          </a:xfrm>
          <a:prstGeom prst="flowChartTerminator">
            <a:avLst/>
          </a:prstGeom>
          <a:solidFill>
            <a:schemeClr val="lt2"/>
          </a:solidFill>
          <a:ln cap="flat" cmpd="sng" w="3810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27" name="Google Shape;427;p2"/>
          <p:cNvSpPr/>
          <p:nvPr/>
        </p:nvSpPr>
        <p:spPr>
          <a:xfrm>
            <a:off x="1838188" y="2017275"/>
            <a:ext cx="320700" cy="320700"/>
          </a:xfrm>
          <a:prstGeom prst="rect">
            <a:avLst/>
          </a:prstGeom>
          <a:solidFill>
            <a:schemeClr val="lt2"/>
          </a:solidFill>
          <a:ln cap="flat" cmpd="sng" w="3810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28" name="Google Shape;428;p2"/>
          <p:cNvSpPr txBox="1"/>
          <p:nvPr/>
        </p:nvSpPr>
        <p:spPr>
          <a:xfrm>
            <a:off x="1353763" y="970050"/>
            <a:ext cx="1332300" cy="27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Aus           Ein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29" name="Google Shape;429;p2"/>
          <p:cNvSpPr/>
          <p:nvPr/>
        </p:nvSpPr>
        <p:spPr>
          <a:xfrm>
            <a:off x="1880938" y="2829400"/>
            <a:ext cx="705300" cy="736800"/>
          </a:xfrm>
          <a:prstGeom prst="teardrop">
            <a:avLst>
              <a:gd fmla="val 100000" name="adj"/>
            </a:avLst>
          </a:prstGeom>
          <a:solidFill>
            <a:srgbClr val="CFE2F3"/>
          </a:solidFill>
          <a:ln cap="flat" cmpd="sng" w="3810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30" name="Google Shape;430;p2"/>
          <p:cNvSpPr/>
          <p:nvPr/>
        </p:nvSpPr>
        <p:spPr>
          <a:xfrm>
            <a:off x="2012788" y="2982400"/>
            <a:ext cx="441600" cy="430800"/>
          </a:xfrm>
          <a:prstGeom prst="ellipse">
            <a:avLst/>
          </a:prstGeom>
          <a:solidFill>
            <a:srgbClr val="0000FF"/>
          </a:solidFill>
          <a:ln cap="flat" cmpd="sng" w="3810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31" name="Google Shape;431;p2"/>
          <p:cNvSpPr txBox="1"/>
          <p:nvPr/>
        </p:nvSpPr>
        <p:spPr>
          <a:xfrm>
            <a:off x="1752713" y="3605900"/>
            <a:ext cx="997500" cy="228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Drehzahl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432" name="Google Shape;432;p2"/>
          <p:cNvCxnSpPr>
            <a:stCxn id="427" idx="3"/>
          </p:cNvCxnSpPr>
          <p:nvPr/>
        </p:nvCxnSpPr>
        <p:spPr>
          <a:xfrm>
            <a:off x="2158888" y="2177625"/>
            <a:ext cx="1268100" cy="416700"/>
          </a:xfrm>
          <a:prstGeom prst="bentConnector3">
            <a:avLst>
              <a:gd fmla="val 50000" name="adj1"/>
            </a:avLst>
          </a:prstGeom>
          <a:noFill/>
          <a:ln cap="flat" cmpd="sng" w="3810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433" name="Google Shape;433;p2"/>
          <p:cNvCxnSpPr>
            <a:stCxn id="429" idx="0"/>
            <a:endCxn id="425" idx="1"/>
          </p:cNvCxnSpPr>
          <p:nvPr/>
        </p:nvCxnSpPr>
        <p:spPr>
          <a:xfrm flipH="1" rot="10800000">
            <a:off x="2586238" y="3059500"/>
            <a:ext cx="829200" cy="138300"/>
          </a:xfrm>
          <a:prstGeom prst="bentConnector3">
            <a:avLst>
              <a:gd fmla="val 49998" name="adj1"/>
            </a:avLst>
          </a:prstGeom>
          <a:noFill/>
          <a:ln cap="flat" cmpd="sng" w="3810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grpSp>
        <p:nvGrpSpPr>
          <p:cNvPr id="434" name="Google Shape;434;p2"/>
          <p:cNvGrpSpPr/>
          <p:nvPr/>
        </p:nvGrpSpPr>
        <p:grpSpPr>
          <a:xfrm>
            <a:off x="5453088" y="1636000"/>
            <a:ext cx="1951448" cy="159600"/>
            <a:chOff x="5453088" y="1636000"/>
            <a:chExt cx="1951448" cy="159600"/>
          </a:xfrm>
        </p:grpSpPr>
        <p:cxnSp>
          <p:nvCxnSpPr>
            <p:cNvPr id="435" name="Google Shape;435;p2"/>
            <p:cNvCxnSpPr/>
            <p:nvPr/>
          </p:nvCxnSpPr>
          <p:spPr>
            <a:xfrm rot="10800000">
              <a:off x="6668336" y="1636186"/>
              <a:ext cx="736200" cy="145800"/>
            </a:xfrm>
            <a:prstGeom prst="bentConnector3">
              <a:avLst>
                <a:gd fmla="val 50000" name="adj1"/>
              </a:avLst>
            </a:prstGeom>
            <a:noFill/>
            <a:ln cap="flat" cmpd="sng" w="19050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436" name="Google Shape;436;p2"/>
            <p:cNvCxnSpPr/>
            <p:nvPr/>
          </p:nvCxnSpPr>
          <p:spPr>
            <a:xfrm flipH="1">
              <a:off x="5453088" y="1636000"/>
              <a:ext cx="1212900" cy="159600"/>
            </a:xfrm>
            <a:prstGeom prst="bentConnector3">
              <a:avLst>
                <a:gd fmla="val 50000" name="adj1"/>
              </a:avLst>
            </a:prstGeom>
            <a:noFill/>
            <a:ln cap="flat" cmpd="sng" w="19050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cxnSp>
        <p:nvCxnSpPr>
          <p:cNvPr id="437" name="Google Shape;437;p2"/>
          <p:cNvCxnSpPr/>
          <p:nvPr/>
        </p:nvCxnSpPr>
        <p:spPr>
          <a:xfrm flipH="1" rot="10800000">
            <a:off x="6107538" y="3773025"/>
            <a:ext cx="548700" cy="149700"/>
          </a:xfrm>
          <a:prstGeom prst="bentConnector3">
            <a:avLst>
              <a:gd fmla="val 89407" name="adj1"/>
            </a:avLst>
          </a:prstGeom>
          <a:noFill/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438" name="Google Shape;438;p2"/>
          <p:cNvCxnSpPr/>
          <p:nvPr/>
        </p:nvCxnSpPr>
        <p:spPr>
          <a:xfrm>
            <a:off x="6653838" y="3772925"/>
            <a:ext cx="450900" cy="153300"/>
          </a:xfrm>
          <a:prstGeom prst="bentConnector3">
            <a:avLst>
              <a:gd fmla="val 15242" name="adj1"/>
            </a:avLst>
          </a:prstGeom>
          <a:noFill/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439" name="Google Shape;439;p2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493100" y="3413199"/>
            <a:ext cx="1135150" cy="1600200"/>
          </a:xfrm>
          <a:prstGeom prst="rect">
            <a:avLst/>
          </a:prstGeom>
          <a:noFill/>
          <a:ln>
            <a:noFill/>
          </a:ln>
        </p:spPr>
      </p:pic>
      <p:sp>
        <p:nvSpPr>
          <p:cNvPr id="440" name="Google Shape;440;p2"/>
          <p:cNvSpPr/>
          <p:nvPr/>
        </p:nvSpPr>
        <p:spPr>
          <a:xfrm>
            <a:off x="2586250" y="3459875"/>
            <a:ext cx="2678400" cy="1446000"/>
          </a:xfrm>
          <a:prstGeom prst="wedgeRoundRectCallout">
            <a:avLst>
              <a:gd fmla="val 57959" name="adj1"/>
              <a:gd fmla="val -19533" name="adj2"/>
              <a:gd fmla="val 0" name="adj3"/>
            </a:avLst>
          </a:prstGeom>
          <a:solidFill>
            <a:srgbClr val="FFFF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de" sz="18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Die Motordrehzahl wird über die Breite des Rechteckimpulses eingestellt</a:t>
            </a:r>
            <a:endParaRPr b="0" i="0" sz="18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441" name="Shape 4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2" name="Google Shape;442;p3"/>
          <p:cNvGrpSpPr/>
          <p:nvPr/>
        </p:nvGrpSpPr>
        <p:grpSpPr>
          <a:xfrm>
            <a:off x="5453088" y="1636000"/>
            <a:ext cx="1951448" cy="159600"/>
            <a:chOff x="5453088" y="1636000"/>
            <a:chExt cx="1951448" cy="159600"/>
          </a:xfrm>
        </p:grpSpPr>
        <p:cxnSp>
          <p:nvCxnSpPr>
            <p:cNvPr id="443" name="Google Shape;443;p3"/>
            <p:cNvCxnSpPr/>
            <p:nvPr/>
          </p:nvCxnSpPr>
          <p:spPr>
            <a:xfrm rot="10800000">
              <a:off x="6668336" y="1636186"/>
              <a:ext cx="736200" cy="145800"/>
            </a:xfrm>
            <a:prstGeom prst="bentConnector3">
              <a:avLst>
                <a:gd fmla="val 50000" name="adj1"/>
              </a:avLst>
            </a:prstGeom>
            <a:noFill/>
            <a:ln cap="flat" cmpd="sng" w="19050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444" name="Google Shape;444;p3"/>
            <p:cNvCxnSpPr/>
            <p:nvPr/>
          </p:nvCxnSpPr>
          <p:spPr>
            <a:xfrm flipH="1">
              <a:off x="5453088" y="1636000"/>
              <a:ext cx="1212900" cy="159600"/>
            </a:xfrm>
            <a:prstGeom prst="bentConnector3">
              <a:avLst>
                <a:gd fmla="val 50000" name="adj1"/>
              </a:avLst>
            </a:prstGeom>
            <a:noFill/>
            <a:ln cap="flat" cmpd="sng" w="19050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sp>
        <p:nvSpPr>
          <p:cNvPr id="445" name="Google Shape;445;p3"/>
          <p:cNvSpPr txBox="1"/>
          <p:nvPr>
            <p:ph type="ctrTitle"/>
          </p:nvPr>
        </p:nvSpPr>
        <p:spPr>
          <a:xfrm>
            <a:off x="342838" y="310025"/>
            <a:ext cx="8520600" cy="4308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</a:pPr>
            <a:r>
              <a:rPr lang="de" sz="2400"/>
              <a:t>Ein Mikrocontroller steuert einen Motor</a:t>
            </a:r>
            <a:endParaRPr sz="2400"/>
          </a:p>
        </p:txBody>
      </p:sp>
      <p:sp>
        <p:nvSpPr>
          <p:cNvPr id="446" name="Google Shape;446;p3"/>
          <p:cNvSpPr/>
          <p:nvPr/>
        </p:nvSpPr>
        <p:spPr>
          <a:xfrm>
            <a:off x="7088538" y="2124125"/>
            <a:ext cx="320700" cy="1610100"/>
          </a:xfrm>
          <a:prstGeom prst="rect">
            <a:avLst/>
          </a:prstGeom>
          <a:solidFill>
            <a:schemeClr val="lt2"/>
          </a:solidFill>
          <a:ln cap="flat" cmpd="sng" w="3810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47" name="Google Shape;447;p3"/>
          <p:cNvSpPr/>
          <p:nvPr/>
        </p:nvSpPr>
        <p:spPr>
          <a:xfrm>
            <a:off x="6707538" y="2398475"/>
            <a:ext cx="1082700" cy="1061400"/>
          </a:xfrm>
          <a:prstGeom prst="ellipse">
            <a:avLst/>
          </a:prstGeom>
          <a:solidFill>
            <a:schemeClr val="lt2"/>
          </a:solidFill>
          <a:ln cap="flat" cmpd="sng" w="3810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Arial"/>
              <a:buNone/>
            </a:pPr>
            <a:r>
              <a:rPr b="0" i="0" lang="de" sz="4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</a:t>
            </a:r>
            <a:endParaRPr b="0" i="0" sz="4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448" name="Google Shape;448;p3"/>
          <p:cNvCxnSpPr>
            <a:stCxn id="446" idx="0"/>
          </p:cNvCxnSpPr>
          <p:nvPr/>
        </p:nvCxnSpPr>
        <p:spPr>
          <a:xfrm rot="5400000">
            <a:off x="5733288" y="1107125"/>
            <a:ext cx="498600" cy="2532600"/>
          </a:xfrm>
          <a:prstGeom prst="bentConnector4">
            <a:avLst>
              <a:gd fmla="val -47759" name="adj1"/>
              <a:gd fmla="val 53166" name="adj2"/>
            </a:avLst>
          </a:prstGeom>
          <a:noFill/>
          <a:ln cap="flat" cmpd="sng" w="3810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449" name="Google Shape;449;p3"/>
          <p:cNvCxnSpPr>
            <a:stCxn id="446" idx="2"/>
          </p:cNvCxnSpPr>
          <p:nvPr/>
        </p:nvCxnSpPr>
        <p:spPr>
          <a:xfrm flipH="1" rot="5400000">
            <a:off x="5882838" y="2368175"/>
            <a:ext cx="192300" cy="2539800"/>
          </a:xfrm>
          <a:prstGeom prst="bentConnector4">
            <a:avLst>
              <a:gd fmla="val -123830" name="adj1"/>
              <a:gd fmla="val 53157" name="adj2"/>
            </a:avLst>
          </a:prstGeom>
          <a:noFill/>
          <a:ln cap="flat" cmpd="sng" w="3810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450" name="Google Shape;450;p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415413" y="2038875"/>
            <a:ext cx="2261917" cy="2041525"/>
          </a:xfrm>
          <a:prstGeom prst="rect">
            <a:avLst/>
          </a:prstGeom>
          <a:noFill/>
          <a:ln>
            <a:noFill/>
          </a:ln>
        </p:spPr>
      </p:pic>
      <p:sp>
        <p:nvSpPr>
          <p:cNvPr id="451" name="Google Shape;451;p3"/>
          <p:cNvSpPr/>
          <p:nvPr/>
        </p:nvSpPr>
        <p:spPr>
          <a:xfrm rot="-7079207">
            <a:off x="1303889" y="1682425"/>
            <a:ext cx="1004471" cy="156730"/>
          </a:xfrm>
          <a:prstGeom prst="flowChartTerminator">
            <a:avLst/>
          </a:prstGeom>
          <a:solidFill>
            <a:schemeClr val="lt2"/>
          </a:solidFill>
          <a:ln cap="flat" cmpd="sng" w="3810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52" name="Google Shape;452;p3"/>
          <p:cNvSpPr/>
          <p:nvPr/>
        </p:nvSpPr>
        <p:spPr>
          <a:xfrm>
            <a:off x="1838188" y="2017275"/>
            <a:ext cx="320700" cy="320700"/>
          </a:xfrm>
          <a:prstGeom prst="rect">
            <a:avLst/>
          </a:prstGeom>
          <a:solidFill>
            <a:schemeClr val="lt2"/>
          </a:solidFill>
          <a:ln cap="flat" cmpd="sng" w="3810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53" name="Google Shape;453;p3"/>
          <p:cNvSpPr txBox="1"/>
          <p:nvPr/>
        </p:nvSpPr>
        <p:spPr>
          <a:xfrm>
            <a:off x="1353763" y="970050"/>
            <a:ext cx="1332300" cy="27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Aus           Ein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54" name="Google Shape;454;p3"/>
          <p:cNvSpPr/>
          <p:nvPr/>
        </p:nvSpPr>
        <p:spPr>
          <a:xfrm>
            <a:off x="1880938" y="2829400"/>
            <a:ext cx="705300" cy="736800"/>
          </a:xfrm>
          <a:prstGeom prst="teardrop">
            <a:avLst>
              <a:gd fmla="val 100000" name="adj"/>
            </a:avLst>
          </a:prstGeom>
          <a:solidFill>
            <a:srgbClr val="CFE2F3"/>
          </a:solidFill>
          <a:ln cap="flat" cmpd="sng" w="3810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55" name="Google Shape;455;p3"/>
          <p:cNvSpPr/>
          <p:nvPr/>
        </p:nvSpPr>
        <p:spPr>
          <a:xfrm>
            <a:off x="2012788" y="2982400"/>
            <a:ext cx="441600" cy="430800"/>
          </a:xfrm>
          <a:prstGeom prst="ellipse">
            <a:avLst/>
          </a:prstGeom>
          <a:solidFill>
            <a:srgbClr val="0000FF"/>
          </a:solidFill>
          <a:ln cap="flat" cmpd="sng" w="3810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56" name="Google Shape;456;p3"/>
          <p:cNvSpPr txBox="1"/>
          <p:nvPr/>
        </p:nvSpPr>
        <p:spPr>
          <a:xfrm>
            <a:off x="1752713" y="3605900"/>
            <a:ext cx="997500" cy="228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Drehzahl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457" name="Google Shape;457;p3"/>
          <p:cNvCxnSpPr>
            <a:stCxn id="452" idx="3"/>
          </p:cNvCxnSpPr>
          <p:nvPr/>
        </p:nvCxnSpPr>
        <p:spPr>
          <a:xfrm>
            <a:off x="2158888" y="2177625"/>
            <a:ext cx="1268100" cy="416700"/>
          </a:xfrm>
          <a:prstGeom prst="bentConnector3">
            <a:avLst>
              <a:gd fmla="val 50000" name="adj1"/>
            </a:avLst>
          </a:prstGeom>
          <a:noFill/>
          <a:ln cap="flat" cmpd="sng" w="3810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458" name="Google Shape;458;p3"/>
          <p:cNvCxnSpPr>
            <a:stCxn id="454" idx="0"/>
            <a:endCxn id="450" idx="1"/>
          </p:cNvCxnSpPr>
          <p:nvPr/>
        </p:nvCxnSpPr>
        <p:spPr>
          <a:xfrm flipH="1" rot="10800000">
            <a:off x="2586238" y="3059500"/>
            <a:ext cx="829200" cy="138300"/>
          </a:xfrm>
          <a:prstGeom prst="bentConnector3">
            <a:avLst>
              <a:gd fmla="val 49998" name="adj1"/>
            </a:avLst>
          </a:prstGeom>
          <a:noFill/>
          <a:ln cap="flat" cmpd="sng" w="3810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459" name="Google Shape;459;p3"/>
          <p:cNvCxnSpPr/>
          <p:nvPr/>
        </p:nvCxnSpPr>
        <p:spPr>
          <a:xfrm flipH="1" rot="10800000">
            <a:off x="6107538" y="3773025"/>
            <a:ext cx="548700" cy="149700"/>
          </a:xfrm>
          <a:prstGeom prst="bentConnector3">
            <a:avLst>
              <a:gd fmla="val 89407" name="adj1"/>
            </a:avLst>
          </a:prstGeom>
          <a:noFill/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460" name="Google Shape;460;p3"/>
          <p:cNvCxnSpPr/>
          <p:nvPr/>
        </p:nvCxnSpPr>
        <p:spPr>
          <a:xfrm>
            <a:off x="6653838" y="3772925"/>
            <a:ext cx="450900" cy="153300"/>
          </a:xfrm>
          <a:prstGeom prst="bentConnector3">
            <a:avLst>
              <a:gd fmla="val 15242" name="adj1"/>
            </a:avLst>
          </a:prstGeom>
          <a:noFill/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461" name="Google Shape;461;p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66100" y="1280524"/>
            <a:ext cx="1135150" cy="1600200"/>
          </a:xfrm>
          <a:prstGeom prst="rect">
            <a:avLst/>
          </a:prstGeom>
          <a:noFill/>
          <a:ln>
            <a:noFill/>
          </a:ln>
        </p:spPr>
      </p:pic>
      <p:sp>
        <p:nvSpPr>
          <p:cNvPr id="462" name="Google Shape;462;p3"/>
          <p:cNvSpPr/>
          <p:nvPr/>
        </p:nvSpPr>
        <p:spPr>
          <a:xfrm>
            <a:off x="3415425" y="678125"/>
            <a:ext cx="2678400" cy="1446000"/>
          </a:xfrm>
          <a:prstGeom prst="wedgeRoundRectCallout">
            <a:avLst>
              <a:gd fmla="val -108171" name="adj1"/>
              <a:gd fmla="val 4545" name="adj2"/>
              <a:gd fmla="val 0" name="adj3"/>
            </a:avLst>
          </a:prstGeom>
          <a:solidFill>
            <a:srgbClr val="FFFF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de" sz="18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Der Mikrocontroller verfügt über digitale Eingänge z.B. zum Anschluss von Tastern und Schaltern</a:t>
            </a:r>
            <a:endParaRPr b="0" i="0" sz="18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463" name="Shape 4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64" name="Google Shape;464;p4"/>
          <p:cNvGrpSpPr/>
          <p:nvPr/>
        </p:nvGrpSpPr>
        <p:grpSpPr>
          <a:xfrm>
            <a:off x="5453088" y="1636000"/>
            <a:ext cx="1951448" cy="159600"/>
            <a:chOff x="5453088" y="1636000"/>
            <a:chExt cx="1951448" cy="159600"/>
          </a:xfrm>
        </p:grpSpPr>
        <p:cxnSp>
          <p:nvCxnSpPr>
            <p:cNvPr id="465" name="Google Shape;465;p4"/>
            <p:cNvCxnSpPr/>
            <p:nvPr/>
          </p:nvCxnSpPr>
          <p:spPr>
            <a:xfrm rot="10800000">
              <a:off x="6668336" y="1636186"/>
              <a:ext cx="736200" cy="145800"/>
            </a:xfrm>
            <a:prstGeom prst="bentConnector3">
              <a:avLst>
                <a:gd fmla="val 50000" name="adj1"/>
              </a:avLst>
            </a:prstGeom>
            <a:noFill/>
            <a:ln cap="flat" cmpd="sng" w="19050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466" name="Google Shape;466;p4"/>
            <p:cNvCxnSpPr/>
            <p:nvPr/>
          </p:nvCxnSpPr>
          <p:spPr>
            <a:xfrm flipH="1">
              <a:off x="5453088" y="1636000"/>
              <a:ext cx="1212900" cy="159600"/>
            </a:xfrm>
            <a:prstGeom prst="bentConnector3">
              <a:avLst>
                <a:gd fmla="val 50000" name="adj1"/>
              </a:avLst>
            </a:prstGeom>
            <a:noFill/>
            <a:ln cap="flat" cmpd="sng" w="19050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sp>
        <p:nvSpPr>
          <p:cNvPr id="467" name="Google Shape;467;p4"/>
          <p:cNvSpPr txBox="1"/>
          <p:nvPr>
            <p:ph type="ctrTitle"/>
          </p:nvPr>
        </p:nvSpPr>
        <p:spPr>
          <a:xfrm>
            <a:off x="342838" y="310025"/>
            <a:ext cx="8520600" cy="4308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</a:pPr>
            <a:r>
              <a:rPr lang="de" sz="2400"/>
              <a:t>Ein Mikrocontroller steuert einen Motor</a:t>
            </a:r>
            <a:endParaRPr sz="2400"/>
          </a:p>
        </p:txBody>
      </p:sp>
      <p:sp>
        <p:nvSpPr>
          <p:cNvPr id="468" name="Google Shape;468;p4"/>
          <p:cNvSpPr/>
          <p:nvPr/>
        </p:nvSpPr>
        <p:spPr>
          <a:xfrm>
            <a:off x="7088538" y="2124125"/>
            <a:ext cx="320700" cy="1610100"/>
          </a:xfrm>
          <a:prstGeom prst="rect">
            <a:avLst/>
          </a:prstGeom>
          <a:solidFill>
            <a:schemeClr val="lt2"/>
          </a:solidFill>
          <a:ln cap="flat" cmpd="sng" w="3810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69" name="Google Shape;469;p4"/>
          <p:cNvSpPr/>
          <p:nvPr/>
        </p:nvSpPr>
        <p:spPr>
          <a:xfrm>
            <a:off x="6707538" y="2398475"/>
            <a:ext cx="1082700" cy="1061400"/>
          </a:xfrm>
          <a:prstGeom prst="ellipse">
            <a:avLst/>
          </a:prstGeom>
          <a:solidFill>
            <a:schemeClr val="lt2"/>
          </a:solidFill>
          <a:ln cap="flat" cmpd="sng" w="3810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Arial"/>
              <a:buNone/>
            </a:pPr>
            <a:r>
              <a:rPr b="0" i="0" lang="de" sz="4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</a:t>
            </a:r>
            <a:endParaRPr b="0" i="0" sz="4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470" name="Google Shape;470;p4"/>
          <p:cNvCxnSpPr>
            <a:stCxn id="468" idx="0"/>
          </p:cNvCxnSpPr>
          <p:nvPr/>
        </p:nvCxnSpPr>
        <p:spPr>
          <a:xfrm rot="5400000">
            <a:off x="5733288" y="1107125"/>
            <a:ext cx="498600" cy="2532600"/>
          </a:xfrm>
          <a:prstGeom prst="bentConnector4">
            <a:avLst>
              <a:gd fmla="val -47759" name="adj1"/>
              <a:gd fmla="val 53166" name="adj2"/>
            </a:avLst>
          </a:prstGeom>
          <a:noFill/>
          <a:ln cap="flat" cmpd="sng" w="3810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471" name="Google Shape;471;p4"/>
          <p:cNvCxnSpPr>
            <a:stCxn id="468" idx="2"/>
          </p:cNvCxnSpPr>
          <p:nvPr/>
        </p:nvCxnSpPr>
        <p:spPr>
          <a:xfrm flipH="1" rot="5400000">
            <a:off x="5882838" y="2368175"/>
            <a:ext cx="192300" cy="2539800"/>
          </a:xfrm>
          <a:prstGeom prst="bentConnector4">
            <a:avLst>
              <a:gd fmla="val -123830" name="adj1"/>
              <a:gd fmla="val 53157" name="adj2"/>
            </a:avLst>
          </a:prstGeom>
          <a:noFill/>
          <a:ln cap="flat" cmpd="sng" w="3810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472" name="Google Shape;472;p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415413" y="2038875"/>
            <a:ext cx="2261917" cy="2041525"/>
          </a:xfrm>
          <a:prstGeom prst="rect">
            <a:avLst/>
          </a:prstGeom>
          <a:noFill/>
          <a:ln>
            <a:noFill/>
          </a:ln>
        </p:spPr>
      </p:pic>
      <p:sp>
        <p:nvSpPr>
          <p:cNvPr id="473" name="Google Shape;473;p4"/>
          <p:cNvSpPr/>
          <p:nvPr/>
        </p:nvSpPr>
        <p:spPr>
          <a:xfrm rot="-7079207">
            <a:off x="1303889" y="1682425"/>
            <a:ext cx="1004471" cy="156730"/>
          </a:xfrm>
          <a:prstGeom prst="flowChartTerminator">
            <a:avLst/>
          </a:prstGeom>
          <a:solidFill>
            <a:schemeClr val="lt2"/>
          </a:solidFill>
          <a:ln cap="flat" cmpd="sng" w="3810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74" name="Google Shape;474;p4"/>
          <p:cNvSpPr/>
          <p:nvPr/>
        </p:nvSpPr>
        <p:spPr>
          <a:xfrm>
            <a:off x="1838188" y="2017275"/>
            <a:ext cx="320700" cy="320700"/>
          </a:xfrm>
          <a:prstGeom prst="rect">
            <a:avLst/>
          </a:prstGeom>
          <a:solidFill>
            <a:schemeClr val="lt2"/>
          </a:solidFill>
          <a:ln cap="flat" cmpd="sng" w="3810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75" name="Google Shape;475;p4"/>
          <p:cNvSpPr txBox="1"/>
          <p:nvPr/>
        </p:nvSpPr>
        <p:spPr>
          <a:xfrm>
            <a:off x="1353763" y="970050"/>
            <a:ext cx="1332300" cy="27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Aus           Ein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76" name="Google Shape;476;p4"/>
          <p:cNvSpPr/>
          <p:nvPr/>
        </p:nvSpPr>
        <p:spPr>
          <a:xfrm>
            <a:off x="1880938" y="2829400"/>
            <a:ext cx="705300" cy="736800"/>
          </a:xfrm>
          <a:prstGeom prst="teardrop">
            <a:avLst>
              <a:gd fmla="val 100000" name="adj"/>
            </a:avLst>
          </a:prstGeom>
          <a:solidFill>
            <a:srgbClr val="CFE2F3"/>
          </a:solidFill>
          <a:ln cap="flat" cmpd="sng" w="3810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77" name="Google Shape;477;p4"/>
          <p:cNvSpPr/>
          <p:nvPr/>
        </p:nvSpPr>
        <p:spPr>
          <a:xfrm>
            <a:off x="2012788" y="2982400"/>
            <a:ext cx="441600" cy="430800"/>
          </a:xfrm>
          <a:prstGeom prst="ellipse">
            <a:avLst/>
          </a:prstGeom>
          <a:solidFill>
            <a:srgbClr val="0000FF"/>
          </a:solidFill>
          <a:ln cap="flat" cmpd="sng" w="3810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78" name="Google Shape;478;p4"/>
          <p:cNvSpPr txBox="1"/>
          <p:nvPr/>
        </p:nvSpPr>
        <p:spPr>
          <a:xfrm>
            <a:off x="1752713" y="3605900"/>
            <a:ext cx="997500" cy="228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Drehzahl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479" name="Google Shape;479;p4"/>
          <p:cNvCxnSpPr>
            <a:stCxn id="474" idx="3"/>
          </p:cNvCxnSpPr>
          <p:nvPr/>
        </p:nvCxnSpPr>
        <p:spPr>
          <a:xfrm>
            <a:off x="2158888" y="2177625"/>
            <a:ext cx="1268100" cy="416700"/>
          </a:xfrm>
          <a:prstGeom prst="bentConnector3">
            <a:avLst>
              <a:gd fmla="val 50000" name="adj1"/>
            </a:avLst>
          </a:prstGeom>
          <a:noFill/>
          <a:ln cap="flat" cmpd="sng" w="3810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480" name="Google Shape;480;p4"/>
          <p:cNvCxnSpPr>
            <a:stCxn id="476" idx="0"/>
            <a:endCxn id="472" idx="1"/>
          </p:cNvCxnSpPr>
          <p:nvPr/>
        </p:nvCxnSpPr>
        <p:spPr>
          <a:xfrm flipH="1" rot="10800000">
            <a:off x="2586238" y="3059500"/>
            <a:ext cx="829200" cy="138300"/>
          </a:xfrm>
          <a:prstGeom prst="bentConnector3">
            <a:avLst>
              <a:gd fmla="val 49998" name="adj1"/>
            </a:avLst>
          </a:prstGeom>
          <a:noFill/>
          <a:ln cap="flat" cmpd="sng" w="3810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481" name="Google Shape;481;p4"/>
          <p:cNvCxnSpPr/>
          <p:nvPr/>
        </p:nvCxnSpPr>
        <p:spPr>
          <a:xfrm flipH="1" rot="10800000">
            <a:off x="6107538" y="3773025"/>
            <a:ext cx="548700" cy="149700"/>
          </a:xfrm>
          <a:prstGeom prst="bentConnector3">
            <a:avLst>
              <a:gd fmla="val 89407" name="adj1"/>
            </a:avLst>
          </a:prstGeom>
          <a:noFill/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482" name="Google Shape;482;p4"/>
          <p:cNvCxnSpPr/>
          <p:nvPr/>
        </p:nvCxnSpPr>
        <p:spPr>
          <a:xfrm>
            <a:off x="6653838" y="3772925"/>
            <a:ext cx="450900" cy="153300"/>
          </a:xfrm>
          <a:prstGeom prst="bentConnector3">
            <a:avLst>
              <a:gd fmla="val 15242" name="adj1"/>
            </a:avLst>
          </a:prstGeom>
          <a:noFill/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483" name="Google Shape;483;p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66100" y="1280524"/>
            <a:ext cx="1135150" cy="1600200"/>
          </a:xfrm>
          <a:prstGeom prst="rect">
            <a:avLst/>
          </a:prstGeom>
          <a:noFill/>
          <a:ln>
            <a:noFill/>
          </a:ln>
        </p:spPr>
      </p:pic>
      <p:sp>
        <p:nvSpPr>
          <p:cNvPr id="484" name="Google Shape;484;p4"/>
          <p:cNvSpPr/>
          <p:nvPr/>
        </p:nvSpPr>
        <p:spPr>
          <a:xfrm>
            <a:off x="3415425" y="678125"/>
            <a:ext cx="2347200" cy="1293600"/>
          </a:xfrm>
          <a:prstGeom prst="wedgeRoundRectCallout">
            <a:avLst>
              <a:gd fmla="val -108171" name="adj1"/>
              <a:gd fmla="val 4545" name="adj2"/>
              <a:gd fmla="val 0" name="adj3"/>
            </a:avLst>
          </a:prstGeom>
          <a:solidFill>
            <a:srgbClr val="FFFF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de" sz="18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Aus bedeutet 0 und </a:t>
            </a:r>
            <a:endParaRPr b="0" i="0" sz="18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de" sz="18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Ein bedeutet 1</a:t>
            </a:r>
            <a:endParaRPr b="0" i="0" sz="18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485" name="Shape 4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6" name="Google Shape;486;p5"/>
          <p:cNvSpPr txBox="1"/>
          <p:nvPr>
            <p:ph type="ctrTitle"/>
          </p:nvPr>
        </p:nvSpPr>
        <p:spPr>
          <a:xfrm>
            <a:off x="342838" y="310025"/>
            <a:ext cx="8520600" cy="4308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</a:pPr>
            <a:r>
              <a:rPr lang="de" sz="2400"/>
              <a:t>Ein Mikrocontroller steuert einen Motor</a:t>
            </a:r>
            <a:endParaRPr sz="2400"/>
          </a:p>
        </p:txBody>
      </p:sp>
      <p:sp>
        <p:nvSpPr>
          <p:cNvPr id="487" name="Google Shape;487;p5"/>
          <p:cNvSpPr/>
          <p:nvPr/>
        </p:nvSpPr>
        <p:spPr>
          <a:xfrm>
            <a:off x="7088538" y="2124125"/>
            <a:ext cx="320700" cy="1610100"/>
          </a:xfrm>
          <a:prstGeom prst="rect">
            <a:avLst/>
          </a:prstGeom>
          <a:solidFill>
            <a:schemeClr val="lt2"/>
          </a:solidFill>
          <a:ln cap="flat" cmpd="sng" w="3810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88" name="Google Shape;488;p5"/>
          <p:cNvSpPr/>
          <p:nvPr/>
        </p:nvSpPr>
        <p:spPr>
          <a:xfrm>
            <a:off x="6707538" y="2398475"/>
            <a:ext cx="1082700" cy="1061400"/>
          </a:xfrm>
          <a:prstGeom prst="ellipse">
            <a:avLst/>
          </a:prstGeom>
          <a:solidFill>
            <a:schemeClr val="lt2"/>
          </a:solidFill>
          <a:ln cap="flat" cmpd="sng" w="3810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Arial"/>
              <a:buNone/>
            </a:pPr>
            <a:r>
              <a:rPr b="0" i="0" lang="de" sz="4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</a:t>
            </a:r>
            <a:endParaRPr b="0" i="0" sz="4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489" name="Google Shape;489;p5"/>
          <p:cNvCxnSpPr>
            <a:stCxn id="487" idx="0"/>
          </p:cNvCxnSpPr>
          <p:nvPr/>
        </p:nvCxnSpPr>
        <p:spPr>
          <a:xfrm rot="5400000">
            <a:off x="5733288" y="1107125"/>
            <a:ext cx="498600" cy="2532600"/>
          </a:xfrm>
          <a:prstGeom prst="bentConnector4">
            <a:avLst>
              <a:gd fmla="val -47759" name="adj1"/>
              <a:gd fmla="val 53166" name="adj2"/>
            </a:avLst>
          </a:prstGeom>
          <a:noFill/>
          <a:ln cap="flat" cmpd="sng" w="3810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490" name="Google Shape;490;p5"/>
          <p:cNvCxnSpPr>
            <a:stCxn id="487" idx="2"/>
          </p:cNvCxnSpPr>
          <p:nvPr/>
        </p:nvCxnSpPr>
        <p:spPr>
          <a:xfrm flipH="1" rot="5400000">
            <a:off x="5882838" y="2368175"/>
            <a:ext cx="192300" cy="2539800"/>
          </a:xfrm>
          <a:prstGeom prst="bentConnector4">
            <a:avLst>
              <a:gd fmla="val -123830" name="adj1"/>
              <a:gd fmla="val 53157" name="adj2"/>
            </a:avLst>
          </a:prstGeom>
          <a:noFill/>
          <a:ln cap="flat" cmpd="sng" w="3810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491" name="Google Shape;491;p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415413" y="2038875"/>
            <a:ext cx="2261917" cy="2041525"/>
          </a:xfrm>
          <a:prstGeom prst="rect">
            <a:avLst/>
          </a:prstGeom>
          <a:noFill/>
          <a:ln>
            <a:noFill/>
          </a:ln>
        </p:spPr>
      </p:pic>
      <p:sp>
        <p:nvSpPr>
          <p:cNvPr id="492" name="Google Shape;492;p5"/>
          <p:cNvSpPr/>
          <p:nvPr/>
        </p:nvSpPr>
        <p:spPr>
          <a:xfrm rot="-7079207">
            <a:off x="1303889" y="1682425"/>
            <a:ext cx="1004471" cy="156730"/>
          </a:xfrm>
          <a:prstGeom prst="flowChartTerminator">
            <a:avLst/>
          </a:prstGeom>
          <a:solidFill>
            <a:schemeClr val="lt2"/>
          </a:solidFill>
          <a:ln cap="flat" cmpd="sng" w="3810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93" name="Google Shape;493;p5"/>
          <p:cNvSpPr/>
          <p:nvPr/>
        </p:nvSpPr>
        <p:spPr>
          <a:xfrm>
            <a:off x="1838188" y="2017275"/>
            <a:ext cx="320700" cy="320700"/>
          </a:xfrm>
          <a:prstGeom prst="rect">
            <a:avLst/>
          </a:prstGeom>
          <a:solidFill>
            <a:schemeClr val="lt2"/>
          </a:solidFill>
          <a:ln cap="flat" cmpd="sng" w="3810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94" name="Google Shape;494;p5"/>
          <p:cNvSpPr txBox="1"/>
          <p:nvPr/>
        </p:nvSpPr>
        <p:spPr>
          <a:xfrm>
            <a:off x="1353763" y="970050"/>
            <a:ext cx="1332300" cy="27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Aus           Ein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95" name="Google Shape;495;p5"/>
          <p:cNvSpPr/>
          <p:nvPr/>
        </p:nvSpPr>
        <p:spPr>
          <a:xfrm>
            <a:off x="1880938" y="2829400"/>
            <a:ext cx="705300" cy="736800"/>
          </a:xfrm>
          <a:prstGeom prst="teardrop">
            <a:avLst>
              <a:gd fmla="val 100000" name="adj"/>
            </a:avLst>
          </a:prstGeom>
          <a:solidFill>
            <a:srgbClr val="CFE2F3"/>
          </a:solidFill>
          <a:ln cap="flat" cmpd="sng" w="3810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96" name="Google Shape;496;p5"/>
          <p:cNvSpPr/>
          <p:nvPr/>
        </p:nvSpPr>
        <p:spPr>
          <a:xfrm>
            <a:off x="2012788" y="2982400"/>
            <a:ext cx="441600" cy="430800"/>
          </a:xfrm>
          <a:prstGeom prst="ellipse">
            <a:avLst/>
          </a:prstGeom>
          <a:solidFill>
            <a:srgbClr val="0000FF"/>
          </a:solidFill>
          <a:ln cap="flat" cmpd="sng" w="3810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97" name="Google Shape;497;p5"/>
          <p:cNvSpPr txBox="1"/>
          <p:nvPr/>
        </p:nvSpPr>
        <p:spPr>
          <a:xfrm>
            <a:off x="1752713" y="3605900"/>
            <a:ext cx="997500" cy="228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Drehzahl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498" name="Google Shape;498;p5"/>
          <p:cNvCxnSpPr>
            <a:stCxn id="493" idx="3"/>
          </p:cNvCxnSpPr>
          <p:nvPr/>
        </p:nvCxnSpPr>
        <p:spPr>
          <a:xfrm>
            <a:off x="2158888" y="2177625"/>
            <a:ext cx="1268100" cy="416700"/>
          </a:xfrm>
          <a:prstGeom prst="bentConnector3">
            <a:avLst>
              <a:gd fmla="val 50000" name="adj1"/>
            </a:avLst>
          </a:prstGeom>
          <a:noFill/>
          <a:ln cap="flat" cmpd="sng" w="3810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499" name="Google Shape;499;p5"/>
          <p:cNvCxnSpPr>
            <a:stCxn id="495" idx="0"/>
            <a:endCxn id="491" idx="1"/>
          </p:cNvCxnSpPr>
          <p:nvPr/>
        </p:nvCxnSpPr>
        <p:spPr>
          <a:xfrm flipH="1" rot="10800000">
            <a:off x="2586238" y="3059500"/>
            <a:ext cx="829200" cy="138300"/>
          </a:xfrm>
          <a:prstGeom prst="bentConnector3">
            <a:avLst>
              <a:gd fmla="val 49998" name="adj1"/>
            </a:avLst>
          </a:prstGeom>
          <a:noFill/>
          <a:ln cap="flat" cmpd="sng" w="3810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500" name="Google Shape;500;p5"/>
          <p:cNvCxnSpPr/>
          <p:nvPr/>
        </p:nvCxnSpPr>
        <p:spPr>
          <a:xfrm flipH="1" rot="10800000">
            <a:off x="6107538" y="3773025"/>
            <a:ext cx="548700" cy="149700"/>
          </a:xfrm>
          <a:prstGeom prst="bentConnector3">
            <a:avLst>
              <a:gd fmla="val 89407" name="adj1"/>
            </a:avLst>
          </a:prstGeom>
          <a:noFill/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501" name="Google Shape;501;p5"/>
          <p:cNvCxnSpPr/>
          <p:nvPr/>
        </p:nvCxnSpPr>
        <p:spPr>
          <a:xfrm>
            <a:off x="6653838" y="3772925"/>
            <a:ext cx="450900" cy="153300"/>
          </a:xfrm>
          <a:prstGeom prst="bentConnector3">
            <a:avLst>
              <a:gd fmla="val 15242" name="adj1"/>
            </a:avLst>
          </a:prstGeom>
          <a:noFill/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502" name="Google Shape;502;p5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47075" y="3137899"/>
            <a:ext cx="1135150" cy="1600200"/>
          </a:xfrm>
          <a:prstGeom prst="rect">
            <a:avLst/>
          </a:prstGeom>
          <a:noFill/>
          <a:ln>
            <a:noFill/>
          </a:ln>
        </p:spPr>
      </p:pic>
      <p:sp>
        <p:nvSpPr>
          <p:cNvPr id="503" name="Google Shape;503;p5"/>
          <p:cNvSpPr/>
          <p:nvPr/>
        </p:nvSpPr>
        <p:spPr>
          <a:xfrm>
            <a:off x="2882025" y="3566200"/>
            <a:ext cx="2347200" cy="1293600"/>
          </a:xfrm>
          <a:prstGeom prst="wedgeRoundRectCallout">
            <a:avLst>
              <a:gd fmla="val -108171" name="adj1"/>
              <a:gd fmla="val 4545" name="adj2"/>
              <a:gd fmla="val 0" name="adj3"/>
            </a:avLst>
          </a:prstGeom>
          <a:solidFill>
            <a:srgbClr val="FFFF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de" sz="18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Analoge Eingänge, für z. B. die Drehzahl, können viele Werte haben</a:t>
            </a:r>
            <a:endParaRPr b="0" i="0" sz="18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504" name="Google Shape;504;p5"/>
          <p:cNvGrpSpPr/>
          <p:nvPr/>
        </p:nvGrpSpPr>
        <p:grpSpPr>
          <a:xfrm>
            <a:off x="5453088" y="1636000"/>
            <a:ext cx="1951448" cy="159600"/>
            <a:chOff x="5453088" y="1636000"/>
            <a:chExt cx="1951448" cy="159600"/>
          </a:xfrm>
        </p:grpSpPr>
        <p:cxnSp>
          <p:nvCxnSpPr>
            <p:cNvPr id="505" name="Google Shape;505;p5"/>
            <p:cNvCxnSpPr/>
            <p:nvPr/>
          </p:nvCxnSpPr>
          <p:spPr>
            <a:xfrm rot="10800000">
              <a:off x="6668336" y="1636186"/>
              <a:ext cx="736200" cy="145800"/>
            </a:xfrm>
            <a:prstGeom prst="bentConnector3">
              <a:avLst>
                <a:gd fmla="val 50000" name="adj1"/>
              </a:avLst>
            </a:prstGeom>
            <a:noFill/>
            <a:ln cap="flat" cmpd="sng" w="19050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506" name="Google Shape;506;p5"/>
            <p:cNvCxnSpPr/>
            <p:nvPr/>
          </p:nvCxnSpPr>
          <p:spPr>
            <a:xfrm flipH="1">
              <a:off x="5453088" y="1636000"/>
              <a:ext cx="1212900" cy="159600"/>
            </a:xfrm>
            <a:prstGeom prst="bentConnector3">
              <a:avLst>
                <a:gd fmla="val 50000" name="adj1"/>
              </a:avLst>
            </a:prstGeom>
            <a:noFill/>
            <a:ln cap="flat" cmpd="sng" w="19050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20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20"/>
          <p:cNvSpPr txBox="1"/>
          <p:nvPr>
            <p:ph type="ctrTitle"/>
          </p:nvPr>
        </p:nvSpPr>
        <p:spPr>
          <a:xfrm>
            <a:off x="342838" y="310025"/>
            <a:ext cx="8520600" cy="430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de" sz="2400"/>
              <a:t>Ein Mikrocontroller steuert eine Maschine</a:t>
            </a:r>
            <a:endParaRPr sz="2400"/>
          </a:p>
        </p:txBody>
      </p:sp>
      <p:pic>
        <p:nvPicPr>
          <p:cNvPr id="222" name="Google Shape;222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415413" y="2038875"/>
            <a:ext cx="2261917" cy="2041525"/>
          </a:xfrm>
          <a:prstGeom prst="rect">
            <a:avLst/>
          </a:prstGeom>
          <a:noFill/>
          <a:ln>
            <a:noFill/>
          </a:ln>
        </p:spPr>
      </p:pic>
      <p:sp>
        <p:nvSpPr>
          <p:cNvPr id="223" name="Google Shape;223;p20"/>
          <p:cNvSpPr/>
          <p:nvPr/>
        </p:nvSpPr>
        <p:spPr>
          <a:xfrm rot="-7079207">
            <a:off x="1292314" y="1453200"/>
            <a:ext cx="1004471" cy="156730"/>
          </a:xfrm>
          <a:prstGeom prst="flowChartTerminator">
            <a:avLst/>
          </a:prstGeom>
          <a:solidFill>
            <a:schemeClr val="lt2"/>
          </a:solidFill>
          <a:ln cap="flat" cmpd="sng" w="3810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4" name="Google Shape;224;p20"/>
          <p:cNvSpPr/>
          <p:nvPr/>
        </p:nvSpPr>
        <p:spPr>
          <a:xfrm>
            <a:off x="1826613" y="1788050"/>
            <a:ext cx="320700" cy="320700"/>
          </a:xfrm>
          <a:prstGeom prst="rect">
            <a:avLst/>
          </a:prstGeom>
          <a:solidFill>
            <a:schemeClr val="lt2"/>
          </a:solidFill>
          <a:ln cap="flat" cmpd="sng" w="3810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5" name="Google Shape;225;p20"/>
          <p:cNvSpPr txBox="1"/>
          <p:nvPr/>
        </p:nvSpPr>
        <p:spPr>
          <a:xfrm>
            <a:off x="1342188" y="740825"/>
            <a:ext cx="1332300" cy="27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"/>
              <a:t>Aus           Ein</a:t>
            </a:r>
            <a:endParaRPr/>
          </a:p>
        </p:txBody>
      </p:sp>
      <p:sp>
        <p:nvSpPr>
          <p:cNvPr id="226" name="Google Shape;226;p20"/>
          <p:cNvSpPr/>
          <p:nvPr/>
        </p:nvSpPr>
        <p:spPr>
          <a:xfrm>
            <a:off x="1869363" y="2600175"/>
            <a:ext cx="705300" cy="736800"/>
          </a:xfrm>
          <a:prstGeom prst="teardrop">
            <a:avLst>
              <a:gd fmla="val 100000" name="adj"/>
            </a:avLst>
          </a:prstGeom>
          <a:solidFill>
            <a:srgbClr val="CFE2F3"/>
          </a:solidFill>
          <a:ln cap="flat" cmpd="sng" w="3810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7" name="Google Shape;227;p20"/>
          <p:cNvSpPr/>
          <p:nvPr/>
        </p:nvSpPr>
        <p:spPr>
          <a:xfrm>
            <a:off x="2001213" y="2753175"/>
            <a:ext cx="441600" cy="430800"/>
          </a:xfrm>
          <a:prstGeom prst="ellipse">
            <a:avLst/>
          </a:prstGeom>
          <a:solidFill>
            <a:srgbClr val="0000FF"/>
          </a:solidFill>
          <a:ln cap="flat" cmpd="sng" w="3810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8" name="Google Shape;228;p20"/>
          <p:cNvSpPr txBox="1"/>
          <p:nvPr/>
        </p:nvSpPr>
        <p:spPr>
          <a:xfrm>
            <a:off x="2061678" y="2808225"/>
            <a:ext cx="320700" cy="320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">
                <a:solidFill>
                  <a:srgbClr val="FFFF00"/>
                </a:solidFill>
              </a:rPr>
              <a:t>X</a:t>
            </a:r>
            <a:endParaRPr>
              <a:solidFill>
                <a:srgbClr val="FFFF00"/>
              </a:solidFill>
            </a:endParaRPr>
          </a:p>
        </p:txBody>
      </p:sp>
      <p:cxnSp>
        <p:nvCxnSpPr>
          <p:cNvPr id="229" name="Google Shape;229;p20"/>
          <p:cNvCxnSpPr>
            <a:stCxn id="224" idx="3"/>
          </p:cNvCxnSpPr>
          <p:nvPr/>
        </p:nvCxnSpPr>
        <p:spPr>
          <a:xfrm>
            <a:off x="2147313" y="1948400"/>
            <a:ext cx="1272300" cy="680400"/>
          </a:xfrm>
          <a:prstGeom prst="bentConnector3">
            <a:avLst>
              <a:gd fmla="val 50000" name="adj1"/>
            </a:avLst>
          </a:prstGeom>
          <a:noFill/>
          <a:ln cap="flat" cmpd="sng" w="38100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30" name="Google Shape;230;p20"/>
          <p:cNvCxnSpPr>
            <a:stCxn id="226" idx="0"/>
            <a:endCxn id="222" idx="1"/>
          </p:cNvCxnSpPr>
          <p:nvPr/>
        </p:nvCxnSpPr>
        <p:spPr>
          <a:xfrm>
            <a:off x="2574663" y="2968575"/>
            <a:ext cx="840900" cy="91200"/>
          </a:xfrm>
          <a:prstGeom prst="bentConnector3">
            <a:avLst>
              <a:gd fmla="val 49998" name="adj1"/>
            </a:avLst>
          </a:prstGeom>
          <a:noFill/>
          <a:ln cap="flat" cmpd="sng" w="38100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pic>
        <p:nvPicPr>
          <p:cNvPr id="231" name="Google Shape;231;p2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829730" y="893225"/>
            <a:ext cx="3161871" cy="3611000"/>
          </a:xfrm>
          <a:prstGeom prst="rect">
            <a:avLst/>
          </a:prstGeom>
          <a:noFill/>
          <a:ln>
            <a:noFill/>
          </a:ln>
        </p:spPr>
      </p:pic>
      <p:sp>
        <p:nvSpPr>
          <p:cNvPr id="232" name="Google Shape;232;p20"/>
          <p:cNvSpPr/>
          <p:nvPr/>
        </p:nvSpPr>
        <p:spPr>
          <a:xfrm>
            <a:off x="1826613" y="3433750"/>
            <a:ext cx="705300" cy="736800"/>
          </a:xfrm>
          <a:prstGeom prst="teardrop">
            <a:avLst>
              <a:gd fmla="val 100000" name="adj"/>
            </a:avLst>
          </a:prstGeom>
          <a:solidFill>
            <a:srgbClr val="CFE2F3"/>
          </a:solidFill>
          <a:ln cap="flat" cmpd="sng" w="3810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3" name="Google Shape;233;p20"/>
          <p:cNvSpPr/>
          <p:nvPr/>
        </p:nvSpPr>
        <p:spPr>
          <a:xfrm>
            <a:off x="1958463" y="3586750"/>
            <a:ext cx="441600" cy="430800"/>
          </a:xfrm>
          <a:prstGeom prst="ellipse">
            <a:avLst/>
          </a:prstGeom>
          <a:solidFill>
            <a:srgbClr val="0000FF"/>
          </a:solidFill>
          <a:ln cap="flat" cmpd="sng" w="3810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4" name="Google Shape;234;p20"/>
          <p:cNvSpPr txBox="1"/>
          <p:nvPr/>
        </p:nvSpPr>
        <p:spPr>
          <a:xfrm>
            <a:off x="2018928" y="3641800"/>
            <a:ext cx="320700" cy="320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">
                <a:solidFill>
                  <a:srgbClr val="FFFF00"/>
                </a:solidFill>
              </a:rPr>
              <a:t>Y</a:t>
            </a:r>
            <a:endParaRPr>
              <a:solidFill>
                <a:srgbClr val="FFFF00"/>
              </a:solidFill>
            </a:endParaRPr>
          </a:p>
        </p:txBody>
      </p:sp>
      <p:cxnSp>
        <p:nvCxnSpPr>
          <p:cNvPr id="235" name="Google Shape;235;p20"/>
          <p:cNvCxnSpPr>
            <a:stCxn id="232" idx="0"/>
          </p:cNvCxnSpPr>
          <p:nvPr/>
        </p:nvCxnSpPr>
        <p:spPr>
          <a:xfrm flipH="1" rot="10800000">
            <a:off x="2531913" y="3276550"/>
            <a:ext cx="897000" cy="525600"/>
          </a:xfrm>
          <a:prstGeom prst="bentConnector3">
            <a:avLst>
              <a:gd fmla="val 50000" name="adj1"/>
            </a:avLst>
          </a:prstGeom>
          <a:noFill/>
          <a:ln cap="flat" cmpd="sng" w="38100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236" name="Google Shape;236;p20"/>
          <p:cNvSpPr/>
          <p:nvPr/>
        </p:nvSpPr>
        <p:spPr>
          <a:xfrm>
            <a:off x="1826613" y="4267325"/>
            <a:ext cx="705300" cy="736800"/>
          </a:xfrm>
          <a:prstGeom prst="teardrop">
            <a:avLst>
              <a:gd fmla="val 100000" name="adj"/>
            </a:avLst>
          </a:prstGeom>
          <a:solidFill>
            <a:srgbClr val="CFE2F3"/>
          </a:solidFill>
          <a:ln cap="flat" cmpd="sng" w="3810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7" name="Google Shape;237;p20"/>
          <p:cNvSpPr/>
          <p:nvPr/>
        </p:nvSpPr>
        <p:spPr>
          <a:xfrm>
            <a:off x="1958463" y="4420325"/>
            <a:ext cx="441600" cy="430800"/>
          </a:xfrm>
          <a:prstGeom prst="ellipse">
            <a:avLst/>
          </a:prstGeom>
          <a:solidFill>
            <a:srgbClr val="0000FF"/>
          </a:solidFill>
          <a:ln cap="flat" cmpd="sng" w="3810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8" name="Google Shape;238;p20"/>
          <p:cNvSpPr txBox="1"/>
          <p:nvPr/>
        </p:nvSpPr>
        <p:spPr>
          <a:xfrm>
            <a:off x="2018928" y="4475375"/>
            <a:ext cx="320700" cy="320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">
                <a:solidFill>
                  <a:srgbClr val="FFFF00"/>
                </a:solidFill>
              </a:rPr>
              <a:t>Z</a:t>
            </a:r>
            <a:endParaRPr>
              <a:solidFill>
                <a:srgbClr val="FFFF00"/>
              </a:solidFill>
            </a:endParaRPr>
          </a:p>
        </p:txBody>
      </p:sp>
      <p:cxnSp>
        <p:nvCxnSpPr>
          <p:cNvPr id="239" name="Google Shape;239;p20"/>
          <p:cNvCxnSpPr>
            <a:stCxn id="236" idx="0"/>
            <a:endCxn id="222" idx="2"/>
          </p:cNvCxnSpPr>
          <p:nvPr/>
        </p:nvCxnSpPr>
        <p:spPr>
          <a:xfrm flipH="1" rot="10800000">
            <a:off x="2531913" y="4080425"/>
            <a:ext cx="2014500" cy="555300"/>
          </a:xfrm>
          <a:prstGeom prst="bentConnector2">
            <a:avLst/>
          </a:prstGeom>
          <a:noFill/>
          <a:ln cap="flat" cmpd="sng" w="38100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40" name="Google Shape;240;p20"/>
          <p:cNvCxnSpPr/>
          <p:nvPr/>
        </p:nvCxnSpPr>
        <p:spPr>
          <a:xfrm flipH="1" rot="10800000">
            <a:off x="5686425" y="2571675"/>
            <a:ext cx="228600" cy="9600"/>
          </a:xfrm>
          <a:prstGeom prst="straightConnector1">
            <a:avLst/>
          </a:prstGeom>
          <a:noFill/>
          <a:ln cap="flat" cmpd="sng" w="38100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41" name="Google Shape;241;p20"/>
          <p:cNvCxnSpPr>
            <a:stCxn id="231" idx="1"/>
            <a:endCxn id="231" idx="1"/>
          </p:cNvCxnSpPr>
          <p:nvPr/>
        </p:nvCxnSpPr>
        <p:spPr>
          <a:xfrm>
            <a:off x="5829730" y="2698725"/>
            <a:ext cx="0" cy="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42" name="Google Shape;242;p20"/>
          <p:cNvCxnSpPr/>
          <p:nvPr/>
        </p:nvCxnSpPr>
        <p:spPr>
          <a:xfrm>
            <a:off x="5677330" y="3059638"/>
            <a:ext cx="256800" cy="7500"/>
          </a:xfrm>
          <a:prstGeom prst="straightConnector1">
            <a:avLst/>
          </a:prstGeom>
          <a:noFill/>
          <a:ln cap="flat" cmpd="sng" w="38100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43" name="Google Shape;243;p20"/>
          <p:cNvCxnSpPr/>
          <p:nvPr/>
        </p:nvCxnSpPr>
        <p:spPr>
          <a:xfrm>
            <a:off x="5695950" y="3362325"/>
            <a:ext cx="219000" cy="9600"/>
          </a:xfrm>
          <a:prstGeom prst="straightConnector1">
            <a:avLst/>
          </a:prstGeom>
          <a:noFill/>
          <a:ln cap="flat" cmpd="sng" w="38100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pic>
        <p:nvPicPr>
          <p:cNvPr id="244" name="Google Shape;244;p20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635500" y="3586749"/>
            <a:ext cx="1135150" cy="1600200"/>
          </a:xfrm>
          <a:prstGeom prst="rect">
            <a:avLst/>
          </a:prstGeom>
          <a:noFill/>
          <a:ln>
            <a:noFill/>
          </a:ln>
        </p:spPr>
      </p:pic>
      <p:sp>
        <p:nvSpPr>
          <p:cNvPr id="245" name="Google Shape;245;p20"/>
          <p:cNvSpPr/>
          <p:nvPr/>
        </p:nvSpPr>
        <p:spPr>
          <a:xfrm>
            <a:off x="3971925" y="3879900"/>
            <a:ext cx="2435100" cy="1199400"/>
          </a:xfrm>
          <a:prstGeom prst="wedgeRoundRectCallout">
            <a:avLst>
              <a:gd fmla="val 57959" name="adj1"/>
              <a:gd fmla="val -19533" name="adj2"/>
              <a:gd fmla="val 0" name="adj3"/>
            </a:avLst>
          </a:prstGeom>
          <a:solidFill>
            <a:srgbClr val="FFFF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" sz="1800">
                <a:solidFill>
                  <a:srgbClr val="0000FF"/>
                </a:solidFill>
              </a:rPr>
              <a:t>Der Mikrocontroller kann ganze Maschinen steuern</a:t>
            </a:r>
            <a:endParaRPr sz="1800">
              <a:solidFill>
                <a:srgbClr val="0000FF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49" name="Shape 2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" name="Google Shape;250;p21"/>
          <p:cNvSpPr txBox="1"/>
          <p:nvPr>
            <p:ph type="ctrTitle"/>
          </p:nvPr>
        </p:nvSpPr>
        <p:spPr>
          <a:xfrm>
            <a:off x="342838" y="310025"/>
            <a:ext cx="8520600" cy="430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de" sz="2400"/>
              <a:t>Ein Mikrocontroller steuert eine Kaffeemaschine</a:t>
            </a:r>
            <a:endParaRPr sz="2400"/>
          </a:p>
        </p:txBody>
      </p:sp>
      <p:pic>
        <p:nvPicPr>
          <p:cNvPr id="251" name="Google Shape;251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415413" y="2038875"/>
            <a:ext cx="2261917" cy="2041525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252" name="Google Shape;252;p21"/>
          <p:cNvCxnSpPr/>
          <p:nvPr/>
        </p:nvCxnSpPr>
        <p:spPr>
          <a:xfrm>
            <a:off x="5686425" y="2581275"/>
            <a:ext cx="553500" cy="6000"/>
          </a:xfrm>
          <a:prstGeom prst="straightConnector1">
            <a:avLst/>
          </a:prstGeom>
          <a:noFill/>
          <a:ln cap="flat" cmpd="sng" w="38100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53" name="Google Shape;253;p21"/>
          <p:cNvCxnSpPr>
            <a:stCxn id="254" idx="1"/>
            <a:endCxn id="254" idx="1"/>
          </p:cNvCxnSpPr>
          <p:nvPr/>
        </p:nvCxnSpPr>
        <p:spPr>
          <a:xfrm>
            <a:off x="5829730" y="2698725"/>
            <a:ext cx="0" cy="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55" name="Google Shape;255;p21"/>
          <p:cNvCxnSpPr/>
          <p:nvPr/>
        </p:nvCxnSpPr>
        <p:spPr>
          <a:xfrm flipH="1" rot="10800000">
            <a:off x="5677330" y="3055438"/>
            <a:ext cx="567000" cy="4200"/>
          </a:xfrm>
          <a:prstGeom prst="straightConnector1">
            <a:avLst/>
          </a:prstGeom>
          <a:noFill/>
          <a:ln cap="flat" cmpd="sng" w="38100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56" name="Google Shape;256;p21"/>
          <p:cNvCxnSpPr/>
          <p:nvPr/>
        </p:nvCxnSpPr>
        <p:spPr>
          <a:xfrm>
            <a:off x="5695950" y="3362325"/>
            <a:ext cx="552600" cy="2700"/>
          </a:xfrm>
          <a:prstGeom prst="straightConnector1">
            <a:avLst/>
          </a:prstGeom>
          <a:noFill/>
          <a:ln cap="flat" cmpd="sng" w="38100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57" name="Google Shape;257;p21"/>
          <p:cNvCxnSpPr/>
          <p:nvPr/>
        </p:nvCxnSpPr>
        <p:spPr>
          <a:xfrm>
            <a:off x="6229350" y="1809750"/>
            <a:ext cx="28500" cy="2733600"/>
          </a:xfrm>
          <a:prstGeom prst="straightConnector1">
            <a:avLst/>
          </a:prstGeom>
          <a:noFill/>
          <a:ln cap="flat" cmpd="sng" w="28575">
            <a:solidFill>
              <a:srgbClr val="FF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58" name="Google Shape;258;p21"/>
          <p:cNvCxnSpPr/>
          <p:nvPr/>
        </p:nvCxnSpPr>
        <p:spPr>
          <a:xfrm>
            <a:off x="6276975" y="4514850"/>
            <a:ext cx="171300" cy="200100"/>
          </a:xfrm>
          <a:prstGeom prst="straightConnector1">
            <a:avLst/>
          </a:prstGeom>
          <a:noFill/>
          <a:ln cap="flat" cmpd="sng" w="28575">
            <a:solidFill>
              <a:srgbClr val="FF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59" name="Google Shape;259;p21"/>
          <p:cNvCxnSpPr/>
          <p:nvPr/>
        </p:nvCxnSpPr>
        <p:spPr>
          <a:xfrm>
            <a:off x="6438900" y="4714875"/>
            <a:ext cx="695400" cy="142800"/>
          </a:xfrm>
          <a:prstGeom prst="straightConnector1">
            <a:avLst/>
          </a:prstGeom>
          <a:noFill/>
          <a:ln cap="flat" cmpd="sng" w="28575">
            <a:solidFill>
              <a:srgbClr val="FF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60" name="Google Shape;260;p21"/>
          <p:cNvCxnSpPr/>
          <p:nvPr/>
        </p:nvCxnSpPr>
        <p:spPr>
          <a:xfrm>
            <a:off x="7162800" y="4867275"/>
            <a:ext cx="628800" cy="19200"/>
          </a:xfrm>
          <a:prstGeom prst="straightConnector1">
            <a:avLst/>
          </a:prstGeom>
          <a:noFill/>
          <a:ln cap="flat" cmpd="sng" w="28575">
            <a:solidFill>
              <a:srgbClr val="FF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61" name="Google Shape;261;p21"/>
          <p:cNvCxnSpPr/>
          <p:nvPr/>
        </p:nvCxnSpPr>
        <p:spPr>
          <a:xfrm flipH="1" rot="10800000">
            <a:off x="7791450" y="4695900"/>
            <a:ext cx="790500" cy="180900"/>
          </a:xfrm>
          <a:prstGeom prst="straightConnector1">
            <a:avLst/>
          </a:prstGeom>
          <a:noFill/>
          <a:ln cap="flat" cmpd="sng" w="28575">
            <a:solidFill>
              <a:srgbClr val="FF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62" name="Google Shape;262;p21"/>
          <p:cNvCxnSpPr/>
          <p:nvPr/>
        </p:nvCxnSpPr>
        <p:spPr>
          <a:xfrm flipH="1" rot="10800000">
            <a:off x="8582025" y="4571850"/>
            <a:ext cx="85800" cy="133500"/>
          </a:xfrm>
          <a:prstGeom prst="straightConnector1">
            <a:avLst/>
          </a:prstGeom>
          <a:noFill/>
          <a:ln cap="flat" cmpd="sng" w="28575">
            <a:solidFill>
              <a:srgbClr val="FF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63" name="Google Shape;263;p21"/>
          <p:cNvCxnSpPr/>
          <p:nvPr/>
        </p:nvCxnSpPr>
        <p:spPr>
          <a:xfrm>
            <a:off x="8658225" y="1790700"/>
            <a:ext cx="0" cy="2781300"/>
          </a:xfrm>
          <a:prstGeom prst="straightConnector1">
            <a:avLst/>
          </a:prstGeom>
          <a:noFill/>
          <a:ln cap="flat" cmpd="sng" w="28575">
            <a:solidFill>
              <a:srgbClr val="FF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64" name="Google Shape;264;p21"/>
          <p:cNvCxnSpPr/>
          <p:nvPr/>
        </p:nvCxnSpPr>
        <p:spPr>
          <a:xfrm flipH="1" rot="10800000">
            <a:off x="6181650" y="1790700"/>
            <a:ext cx="2400300" cy="9600"/>
          </a:xfrm>
          <a:prstGeom prst="straightConnector1">
            <a:avLst/>
          </a:prstGeom>
          <a:noFill/>
          <a:ln cap="flat" cmpd="sng" w="28575">
            <a:solidFill>
              <a:srgbClr val="FF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65" name="Google Shape;265;p21"/>
          <p:cNvCxnSpPr/>
          <p:nvPr/>
        </p:nvCxnSpPr>
        <p:spPr>
          <a:xfrm flipH="1" rot="10800000">
            <a:off x="6229350" y="1323975"/>
            <a:ext cx="247500" cy="495300"/>
          </a:xfrm>
          <a:prstGeom prst="straightConnector1">
            <a:avLst/>
          </a:prstGeom>
          <a:noFill/>
          <a:ln cap="flat" cmpd="sng" w="28575">
            <a:solidFill>
              <a:srgbClr val="FF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66" name="Google Shape;266;p21"/>
          <p:cNvCxnSpPr/>
          <p:nvPr/>
        </p:nvCxnSpPr>
        <p:spPr>
          <a:xfrm>
            <a:off x="8391525" y="1333500"/>
            <a:ext cx="228600" cy="447600"/>
          </a:xfrm>
          <a:prstGeom prst="straightConnector1">
            <a:avLst/>
          </a:prstGeom>
          <a:noFill/>
          <a:ln cap="flat" cmpd="sng" w="28575">
            <a:solidFill>
              <a:srgbClr val="FF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67" name="Google Shape;267;p21"/>
          <p:cNvCxnSpPr/>
          <p:nvPr/>
        </p:nvCxnSpPr>
        <p:spPr>
          <a:xfrm>
            <a:off x="6562725" y="1485900"/>
            <a:ext cx="314400" cy="104700"/>
          </a:xfrm>
          <a:prstGeom prst="straightConnector1">
            <a:avLst/>
          </a:prstGeom>
          <a:noFill/>
          <a:ln cap="flat" cmpd="sng" w="28575">
            <a:solidFill>
              <a:srgbClr val="FF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68" name="Google Shape;268;p21"/>
          <p:cNvCxnSpPr/>
          <p:nvPr/>
        </p:nvCxnSpPr>
        <p:spPr>
          <a:xfrm flipH="1" rot="10800000">
            <a:off x="6905625" y="1571475"/>
            <a:ext cx="1095300" cy="19200"/>
          </a:xfrm>
          <a:prstGeom prst="straightConnector1">
            <a:avLst/>
          </a:prstGeom>
          <a:noFill/>
          <a:ln cap="flat" cmpd="sng" w="28575">
            <a:solidFill>
              <a:srgbClr val="FF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69" name="Google Shape;269;p21"/>
          <p:cNvCxnSpPr/>
          <p:nvPr/>
        </p:nvCxnSpPr>
        <p:spPr>
          <a:xfrm flipH="1" rot="10800000">
            <a:off x="8077200" y="1476225"/>
            <a:ext cx="247500" cy="95400"/>
          </a:xfrm>
          <a:prstGeom prst="straightConnector1">
            <a:avLst/>
          </a:prstGeom>
          <a:noFill/>
          <a:ln cap="flat" cmpd="sng" w="28575">
            <a:solidFill>
              <a:srgbClr val="FF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70" name="Google Shape;270;p21"/>
          <p:cNvCxnSpPr/>
          <p:nvPr/>
        </p:nvCxnSpPr>
        <p:spPr>
          <a:xfrm>
            <a:off x="8324850" y="1152525"/>
            <a:ext cx="9600" cy="304800"/>
          </a:xfrm>
          <a:prstGeom prst="straightConnector1">
            <a:avLst/>
          </a:prstGeom>
          <a:noFill/>
          <a:ln cap="flat" cmpd="sng" w="28575">
            <a:solidFill>
              <a:srgbClr val="FF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71" name="Google Shape;271;p21"/>
          <p:cNvCxnSpPr/>
          <p:nvPr/>
        </p:nvCxnSpPr>
        <p:spPr>
          <a:xfrm>
            <a:off x="6553200" y="1171575"/>
            <a:ext cx="19200" cy="304800"/>
          </a:xfrm>
          <a:prstGeom prst="straightConnector1">
            <a:avLst/>
          </a:prstGeom>
          <a:noFill/>
          <a:ln cap="flat" cmpd="sng" w="28575">
            <a:solidFill>
              <a:srgbClr val="FF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72" name="Google Shape;272;p21"/>
          <p:cNvCxnSpPr/>
          <p:nvPr/>
        </p:nvCxnSpPr>
        <p:spPr>
          <a:xfrm rot="10800000">
            <a:off x="6534000" y="1152525"/>
            <a:ext cx="324000" cy="76200"/>
          </a:xfrm>
          <a:prstGeom prst="straightConnector1">
            <a:avLst/>
          </a:prstGeom>
          <a:noFill/>
          <a:ln cap="flat" cmpd="sng" w="28575">
            <a:solidFill>
              <a:srgbClr val="FF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73" name="Google Shape;273;p21"/>
          <p:cNvCxnSpPr/>
          <p:nvPr/>
        </p:nvCxnSpPr>
        <p:spPr>
          <a:xfrm flipH="1">
            <a:off x="6858075" y="1209675"/>
            <a:ext cx="1285800" cy="9600"/>
          </a:xfrm>
          <a:prstGeom prst="straightConnector1">
            <a:avLst/>
          </a:prstGeom>
          <a:noFill/>
          <a:ln cap="flat" cmpd="sng" w="28575">
            <a:solidFill>
              <a:srgbClr val="FF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74" name="Google Shape;274;p21"/>
          <p:cNvCxnSpPr/>
          <p:nvPr/>
        </p:nvCxnSpPr>
        <p:spPr>
          <a:xfrm flipH="1">
            <a:off x="8153550" y="1143000"/>
            <a:ext cx="171300" cy="76200"/>
          </a:xfrm>
          <a:prstGeom prst="straightConnector1">
            <a:avLst/>
          </a:prstGeom>
          <a:noFill/>
          <a:ln cap="flat" cmpd="sng" w="28575">
            <a:solidFill>
              <a:srgbClr val="FF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75" name="Google Shape;275;p21"/>
          <p:cNvCxnSpPr/>
          <p:nvPr/>
        </p:nvCxnSpPr>
        <p:spPr>
          <a:xfrm flipH="1" rot="10800000">
            <a:off x="6524625" y="1000050"/>
            <a:ext cx="285900" cy="123900"/>
          </a:xfrm>
          <a:prstGeom prst="straightConnector1">
            <a:avLst/>
          </a:prstGeom>
          <a:noFill/>
          <a:ln cap="flat" cmpd="sng" w="28575">
            <a:solidFill>
              <a:srgbClr val="FF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76" name="Google Shape;276;p21"/>
          <p:cNvCxnSpPr/>
          <p:nvPr/>
        </p:nvCxnSpPr>
        <p:spPr>
          <a:xfrm rot="10800000">
            <a:off x="6829275" y="1009650"/>
            <a:ext cx="1314600" cy="0"/>
          </a:xfrm>
          <a:prstGeom prst="straightConnector1">
            <a:avLst/>
          </a:prstGeom>
          <a:noFill/>
          <a:ln cap="flat" cmpd="sng" w="28575">
            <a:solidFill>
              <a:srgbClr val="FF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77" name="Google Shape;277;p21"/>
          <p:cNvCxnSpPr/>
          <p:nvPr/>
        </p:nvCxnSpPr>
        <p:spPr>
          <a:xfrm rot="10800000">
            <a:off x="8191425" y="1028775"/>
            <a:ext cx="123900" cy="104700"/>
          </a:xfrm>
          <a:prstGeom prst="straightConnector1">
            <a:avLst/>
          </a:prstGeom>
          <a:noFill/>
          <a:ln cap="flat" cmpd="sng" w="28575">
            <a:solidFill>
              <a:srgbClr val="FF0000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278" name="Google Shape;278;p21"/>
          <p:cNvSpPr/>
          <p:nvPr/>
        </p:nvSpPr>
        <p:spPr>
          <a:xfrm>
            <a:off x="6972300" y="2028825"/>
            <a:ext cx="897000" cy="525600"/>
          </a:xfrm>
          <a:prstGeom prst="rect">
            <a:avLst/>
          </a:prstGeom>
          <a:solidFill>
            <a:srgbClr val="000000"/>
          </a:solidFill>
          <a:ln cap="flat" cmpd="sng" w="2857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9" name="Google Shape;279;p21"/>
          <p:cNvSpPr/>
          <p:nvPr/>
        </p:nvSpPr>
        <p:spPr>
          <a:xfrm>
            <a:off x="7082375" y="2634125"/>
            <a:ext cx="85800" cy="91200"/>
          </a:xfrm>
          <a:prstGeom prst="ellipse">
            <a:avLst/>
          </a:prstGeom>
          <a:solidFill>
            <a:srgbClr val="000000"/>
          </a:solidFill>
          <a:ln cap="flat" cmpd="sng" w="2857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0" name="Google Shape;280;p21"/>
          <p:cNvSpPr/>
          <p:nvPr/>
        </p:nvSpPr>
        <p:spPr>
          <a:xfrm>
            <a:off x="7284375" y="2638425"/>
            <a:ext cx="103200" cy="104700"/>
          </a:xfrm>
          <a:prstGeom prst="ellipse">
            <a:avLst/>
          </a:prstGeom>
          <a:solidFill>
            <a:srgbClr val="000000"/>
          </a:solidFill>
          <a:ln cap="flat" cmpd="sng" w="2857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1" name="Google Shape;281;p21"/>
          <p:cNvSpPr/>
          <p:nvPr/>
        </p:nvSpPr>
        <p:spPr>
          <a:xfrm>
            <a:off x="7494950" y="2642725"/>
            <a:ext cx="103200" cy="95400"/>
          </a:xfrm>
          <a:prstGeom prst="ellipse">
            <a:avLst/>
          </a:prstGeom>
          <a:solidFill>
            <a:srgbClr val="000000"/>
          </a:solidFill>
          <a:ln cap="flat" cmpd="sng" w="2857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2" name="Google Shape;282;p21"/>
          <p:cNvSpPr/>
          <p:nvPr/>
        </p:nvSpPr>
        <p:spPr>
          <a:xfrm>
            <a:off x="7701225" y="2634125"/>
            <a:ext cx="103200" cy="95400"/>
          </a:xfrm>
          <a:prstGeom prst="ellipse">
            <a:avLst/>
          </a:prstGeom>
          <a:solidFill>
            <a:srgbClr val="000000"/>
          </a:solidFill>
          <a:ln cap="flat" cmpd="sng" w="2857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283" name="Google Shape;283;p21"/>
          <p:cNvCxnSpPr/>
          <p:nvPr/>
        </p:nvCxnSpPr>
        <p:spPr>
          <a:xfrm>
            <a:off x="6601050" y="3038100"/>
            <a:ext cx="12900" cy="1267800"/>
          </a:xfrm>
          <a:prstGeom prst="straightConnector1">
            <a:avLst/>
          </a:prstGeom>
          <a:noFill/>
          <a:ln cap="flat" cmpd="sng" w="28575">
            <a:solidFill>
              <a:srgbClr val="FF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84" name="Google Shape;284;p21"/>
          <p:cNvCxnSpPr/>
          <p:nvPr/>
        </p:nvCxnSpPr>
        <p:spPr>
          <a:xfrm rot="10800000">
            <a:off x="6601050" y="3046925"/>
            <a:ext cx="825000" cy="51600"/>
          </a:xfrm>
          <a:prstGeom prst="straightConnector1">
            <a:avLst/>
          </a:prstGeom>
          <a:noFill/>
          <a:ln cap="flat" cmpd="sng" w="28575">
            <a:solidFill>
              <a:srgbClr val="FF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85" name="Google Shape;285;p21"/>
          <p:cNvCxnSpPr/>
          <p:nvPr/>
        </p:nvCxnSpPr>
        <p:spPr>
          <a:xfrm flipH="1">
            <a:off x="7456175" y="3038375"/>
            <a:ext cx="855300" cy="68700"/>
          </a:xfrm>
          <a:prstGeom prst="straightConnector1">
            <a:avLst/>
          </a:prstGeom>
          <a:noFill/>
          <a:ln cap="flat" cmpd="sng" w="28575">
            <a:solidFill>
              <a:srgbClr val="FF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86" name="Google Shape;286;p21"/>
          <p:cNvCxnSpPr/>
          <p:nvPr/>
        </p:nvCxnSpPr>
        <p:spPr>
          <a:xfrm flipH="1" rot="10800000">
            <a:off x="8281400" y="3046825"/>
            <a:ext cx="21600" cy="1289400"/>
          </a:xfrm>
          <a:prstGeom prst="straightConnector1">
            <a:avLst/>
          </a:prstGeom>
          <a:noFill/>
          <a:ln cap="flat" cmpd="sng" w="28575">
            <a:solidFill>
              <a:srgbClr val="FF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87" name="Google Shape;287;p21"/>
          <p:cNvCxnSpPr/>
          <p:nvPr/>
        </p:nvCxnSpPr>
        <p:spPr>
          <a:xfrm rot="10800000">
            <a:off x="8070700" y="4246025"/>
            <a:ext cx="206400" cy="94500"/>
          </a:xfrm>
          <a:prstGeom prst="straightConnector1">
            <a:avLst/>
          </a:prstGeom>
          <a:noFill/>
          <a:ln cap="flat" cmpd="sng" w="28575">
            <a:solidFill>
              <a:srgbClr val="FF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88" name="Google Shape;288;p21"/>
          <p:cNvCxnSpPr/>
          <p:nvPr/>
        </p:nvCxnSpPr>
        <p:spPr>
          <a:xfrm flipH="1" rot="10800000">
            <a:off x="6639725" y="4228650"/>
            <a:ext cx="167700" cy="73200"/>
          </a:xfrm>
          <a:prstGeom prst="straightConnector1">
            <a:avLst/>
          </a:prstGeom>
          <a:noFill/>
          <a:ln cap="flat" cmpd="sng" w="28575">
            <a:solidFill>
              <a:srgbClr val="FF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89" name="Google Shape;289;p21"/>
          <p:cNvCxnSpPr/>
          <p:nvPr/>
        </p:nvCxnSpPr>
        <p:spPr>
          <a:xfrm flipH="1" rot="10800000">
            <a:off x="6833125" y="4177100"/>
            <a:ext cx="584400" cy="47400"/>
          </a:xfrm>
          <a:prstGeom prst="straightConnector1">
            <a:avLst/>
          </a:prstGeom>
          <a:noFill/>
          <a:ln cap="flat" cmpd="sng" w="28575">
            <a:solidFill>
              <a:srgbClr val="FF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90" name="Google Shape;290;p21"/>
          <p:cNvCxnSpPr/>
          <p:nvPr/>
        </p:nvCxnSpPr>
        <p:spPr>
          <a:xfrm rot="10800000">
            <a:off x="7430400" y="4168600"/>
            <a:ext cx="657600" cy="77400"/>
          </a:xfrm>
          <a:prstGeom prst="straightConnector1">
            <a:avLst/>
          </a:prstGeom>
          <a:noFill/>
          <a:ln cap="flat" cmpd="sng" w="28575">
            <a:solidFill>
              <a:srgbClr val="FF0000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291" name="Google Shape;291;p21"/>
          <p:cNvSpPr/>
          <p:nvPr/>
        </p:nvSpPr>
        <p:spPr>
          <a:xfrm>
            <a:off x="7228500" y="3111425"/>
            <a:ext cx="85800" cy="576000"/>
          </a:xfrm>
          <a:prstGeom prst="rect">
            <a:avLst/>
          </a:prstGeom>
          <a:solidFill>
            <a:srgbClr val="B7B7B7"/>
          </a:solidFill>
          <a:ln cap="flat" cmpd="sng" w="2857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2" name="Google Shape;292;p21"/>
          <p:cNvSpPr/>
          <p:nvPr/>
        </p:nvSpPr>
        <p:spPr>
          <a:xfrm>
            <a:off x="7561400" y="3111425"/>
            <a:ext cx="85800" cy="576000"/>
          </a:xfrm>
          <a:prstGeom prst="rect">
            <a:avLst/>
          </a:prstGeom>
          <a:solidFill>
            <a:srgbClr val="B7B7B7"/>
          </a:solidFill>
          <a:ln cap="flat" cmpd="sng" w="2857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293" name="Google Shape;293;p21"/>
          <p:cNvCxnSpPr/>
          <p:nvPr/>
        </p:nvCxnSpPr>
        <p:spPr>
          <a:xfrm>
            <a:off x="6583850" y="4490675"/>
            <a:ext cx="8700" cy="236400"/>
          </a:xfrm>
          <a:prstGeom prst="straightConnector1">
            <a:avLst/>
          </a:prstGeom>
          <a:noFill/>
          <a:ln cap="flat" cmpd="sng" w="28575">
            <a:solidFill>
              <a:srgbClr val="FF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94" name="Google Shape;294;p21"/>
          <p:cNvCxnSpPr/>
          <p:nvPr/>
        </p:nvCxnSpPr>
        <p:spPr>
          <a:xfrm rot="10800000">
            <a:off x="6583775" y="4486425"/>
            <a:ext cx="683400" cy="81600"/>
          </a:xfrm>
          <a:prstGeom prst="straightConnector1">
            <a:avLst/>
          </a:prstGeom>
          <a:noFill/>
          <a:ln cap="flat" cmpd="sng" w="28575">
            <a:solidFill>
              <a:srgbClr val="FF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95" name="Google Shape;295;p21"/>
          <p:cNvCxnSpPr/>
          <p:nvPr/>
        </p:nvCxnSpPr>
        <p:spPr>
          <a:xfrm flipH="1">
            <a:off x="7538000" y="4516450"/>
            <a:ext cx="743400" cy="64500"/>
          </a:xfrm>
          <a:prstGeom prst="straightConnector1">
            <a:avLst/>
          </a:prstGeom>
          <a:noFill/>
          <a:ln cap="flat" cmpd="sng" w="28575">
            <a:solidFill>
              <a:srgbClr val="FF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96" name="Google Shape;296;p21"/>
          <p:cNvCxnSpPr/>
          <p:nvPr/>
        </p:nvCxnSpPr>
        <p:spPr>
          <a:xfrm rot="10800000">
            <a:off x="7305825" y="4580900"/>
            <a:ext cx="223500" cy="0"/>
          </a:xfrm>
          <a:prstGeom prst="straightConnector1">
            <a:avLst/>
          </a:prstGeom>
          <a:noFill/>
          <a:ln cap="flat" cmpd="sng" w="28575">
            <a:solidFill>
              <a:srgbClr val="FF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97" name="Google Shape;297;p21"/>
          <p:cNvCxnSpPr/>
          <p:nvPr/>
        </p:nvCxnSpPr>
        <p:spPr>
          <a:xfrm>
            <a:off x="8311475" y="4507850"/>
            <a:ext cx="4200" cy="232200"/>
          </a:xfrm>
          <a:prstGeom prst="straightConnector1">
            <a:avLst/>
          </a:prstGeom>
          <a:noFill/>
          <a:ln cap="flat" cmpd="sng" w="28575">
            <a:solidFill>
              <a:srgbClr val="FF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98" name="Google Shape;298;p21"/>
          <p:cNvCxnSpPr/>
          <p:nvPr/>
        </p:nvCxnSpPr>
        <p:spPr>
          <a:xfrm rot="10800000">
            <a:off x="8272875" y="4340175"/>
            <a:ext cx="42900" cy="141900"/>
          </a:xfrm>
          <a:prstGeom prst="straightConnector1">
            <a:avLst/>
          </a:prstGeom>
          <a:noFill/>
          <a:ln cap="flat" cmpd="sng" w="28575">
            <a:solidFill>
              <a:srgbClr val="FF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99" name="Google Shape;299;p21"/>
          <p:cNvCxnSpPr/>
          <p:nvPr/>
        </p:nvCxnSpPr>
        <p:spPr>
          <a:xfrm flipH="1" rot="10800000">
            <a:off x="6588150" y="4314475"/>
            <a:ext cx="64500" cy="159000"/>
          </a:xfrm>
          <a:prstGeom prst="straightConnector1">
            <a:avLst/>
          </a:prstGeom>
          <a:noFill/>
          <a:ln cap="flat" cmpd="sng" w="28575">
            <a:solidFill>
              <a:srgbClr val="FF0000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300" name="Google Shape;300;p21"/>
          <p:cNvSpPr txBox="1"/>
          <p:nvPr/>
        </p:nvSpPr>
        <p:spPr>
          <a:xfrm>
            <a:off x="7043700" y="2084325"/>
            <a:ext cx="743400" cy="40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" sz="1000">
                <a:solidFill>
                  <a:srgbClr val="FFFF00"/>
                </a:solidFill>
              </a:rPr>
              <a:t>Espresso</a:t>
            </a:r>
            <a:endParaRPr sz="1000">
              <a:solidFill>
                <a:srgbClr val="FFFF00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" sz="1000">
                <a:solidFill>
                  <a:srgbClr val="FFFF00"/>
                </a:solidFill>
              </a:rPr>
              <a:t>Kaffee</a:t>
            </a:r>
            <a:endParaRPr sz="1000">
              <a:solidFill>
                <a:srgbClr val="FFFF00"/>
              </a:solidFill>
            </a:endParaRPr>
          </a:p>
        </p:txBody>
      </p:sp>
      <p:sp>
        <p:nvSpPr>
          <p:cNvPr id="301" name="Google Shape;301;p21"/>
          <p:cNvSpPr/>
          <p:nvPr/>
        </p:nvSpPr>
        <p:spPr>
          <a:xfrm>
            <a:off x="2423825" y="2525225"/>
            <a:ext cx="206400" cy="200100"/>
          </a:xfrm>
          <a:prstGeom prst="ellipse">
            <a:avLst/>
          </a:prstGeom>
          <a:solidFill>
            <a:srgbClr val="000000"/>
          </a:solidFill>
          <a:ln cap="flat" cmpd="sng" w="28575">
            <a:solidFill>
              <a:srgbClr val="38761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302" name="Google Shape;302;p21"/>
          <p:cNvCxnSpPr>
            <a:stCxn id="301" idx="6"/>
          </p:cNvCxnSpPr>
          <p:nvPr/>
        </p:nvCxnSpPr>
        <p:spPr>
          <a:xfrm>
            <a:off x="2630225" y="2625275"/>
            <a:ext cx="773400" cy="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303" name="Google Shape;303;p21"/>
          <p:cNvSpPr txBox="1"/>
          <p:nvPr/>
        </p:nvSpPr>
        <p:spPr>
          <a:xfrm>
            <a:off x="2365025" y="2432025"/>
            <a:ext cx="324000" cy="339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">
                <a:solidFill>
                  <a:srgbClr val="FFFF00"/>
                </a:solidFill>
              </a:rPr>
              <a:t>+</a:t>
            </a:r>
            <a:endParaRPr>
              <a:solidFill>
                <a:srgbClr val="FFFF00"/>
              </a:solidFill>
            </a:endParaRPr>
          </a:p>
        </p:txBody>
      </p:sp>
      <p:sp>
        <p:nvSpPr>
          <p:cNvPr id="304" name="Google Shape;304;p21"/>
          <p:cNvSpPr/>
          <p:nvPr/>
        </p:nvSpPr>
        <p:spPr>
          <a:xfrm>
            <a:off x="2423825" y="2831325"/>
            <a:ext cx="206400" cy="200100"/>
          </a:xfrm>
          <a:prstGeom prst="ellipse">
            <a:avLst/>
          </a:prstGeom>
          <a:solidFill>
            <a:srgbClr val="000000"/>
          </a:solidFill>
          <a:ln cap="flat" cmpd="sng" w="28575">
            <a:solidFill>
              <a:srgbClr val="38761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305" name="Google Shape;305;p21"/>
          <p:cNvCxnSpPr>
            <a:stCxn id="304" idx="6"/>
          </p:cNvCxnSpPr>
          <p:nvPr/>
        </p:nvCxnSpPr>
        <p:spPr>
          <a:xfrm>
            <a:off x="2630225" y="2931375"/>
            <a:ext cx="773400" cy="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306" name="Google Shape;306;p21"/>
          <p:cNvSpPr txBox="1"/>
          <p:nvPr/>
        </p:nvSpPr>
        <p:spPr>
          <a:xfrm>
            <a:off x="2390800" y="2725325"/>
            <a:ext cx="324000" cy="339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">
                <a:solidFill>
                  <a:srgbClr val="FFFF00"/>
                </a:solidFill>
              </a:rPr>
              <a:t>-</a:t>
            </a:r>
            <a:endParaRPr>
              <a:solidFill>
                <a:srgbClr val="FFFF00"/>
              </a:solidFill>
            </a:endParaRPr>
          </a:p>
        </p:txBody>
      </p:sp>
      <p:sp>
        <p:nvSpPr>
          <p:cNvPr id="307" name="Google Shape;307;p21"/>
          <p:cNvSpPr txBox="1"/>
          <p:nvPr/>
        </p:nvSpPr>
        <p:spPr>
          <a:xfrm>
            <a:off x="1493800" y="2581275"/>
            <a:ext cx="897000" cy="30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de"/>
              <a:t>Auswahl</a:t>
            </a:r>
            <a:endParaRPr/>
          </a:p>
        </p:txBody>
      </p:sp>
      <p:sp>
        <p:nvSpPr>
          <p:cNvPr id="308" name="Google Shape;308;p21"/>
          <p:cNvSpPr/>
          <p:nvPr/>
        </p:nvSpPr>
        <p:spPr>
          <a:xfrm>
            <a:off x="2449600" y="3184325"/>
            <a:ext cx="206400" cy="200100"/>
          </a:xfrm>
          <a:prstGeom prst="ellipse">
            <a:avLst/>
          </a:prstGeom>
          <a:solidFill>
            <a:srgbClr val="000000"/>
          </a:solidFill>
          <a:ln cap="flat" cmpd="sng" w="28575">
            <a:solidFill>
              <a:srgbClr val="38761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309" name="Google Shape;309;p21"/>
          <p:cNvCxnSpPr>
            <a:stCxn id="308" idx="6"/>
          </p:cNvCxnSpPr>
          <p:nvPr/>
        </p:nvCxnSpPr>
        <p:spPr>
          <a:xfrm>
            <a:off x="2656000" y="3284375"/>
            <a:ext cx="773400" cy="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310" name="Google Shape;310;p21"/>
          <p:cNvSpPr txBox="1"/>
          <p:nvPr/>
        </p:nvSpPr>
        <p:spPr>
          <a:xfrm>
            <a:off x="1552600" y="3091125"/>
            <a:ext cx="897000" cy="30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de"/>
              <a:t>Start</a:t>
            </a:r>
            <a:endParaRPr/>
          </a:p>
        </p:txBody>
      </p:sp>
      <p:sp>
        <p:nvSpPr>
          <p:cNvPr id="311" name="Google Shape;311;p21"/>
          <p:cNvSpPr/>
          <p:nvPr/>
        </p:nvSpPr>
        <p:spPr>
          <a:xfrm>
            <a:off x="2449600" y="3503825"/>
            <a:ext cx="206400" cy="200100"/>
          </a:xfrm>
          <a:prstGeom prst="ellipse">
            <a:avLst/>
          </a:prstGeom>
          <a:solidFill>
            <a:srgbClr val="000000"/>
          </a:solidFill>
          <a:ln cap="flat" cmpd="sng" w="28575">
            <a:solidFill>
              <a:srgbClr val="38761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312" name="Google Shape;312;p21"/>
          <p:cNvCxnSpPr>
            <a:stCxn id="311" idx="6"/>
          </p:cNvCxnSpPr>
          <p:nvPr/>
        </p:nvCxnSpPr>
        <p:spPr>
          <a:xfrm>
            <a:off x="2656000" y="3603875"/>
            <a:ext cx="773400" cy="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313" name="Google Shape;313;p21"/>
          <p:cNvSpPr txBox="1"/>
          <p:nvPr/>
        </p:nvSpPr>
        <p:spPr>
          <a:xfrm>
            <a:off x="1375225" y="3422125"/>
            <a:ext cx="1074300" cy="30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de"/>
              <a:t>Extrastark</a:t>
            </a:r>
            <a:endParaRPr/>
          </a:p>
        </p:txBody>
      </p:sp>
      <p:pic>
        <p:nvPicPr>
          <p:cNvPr id="314" name="Google Shape;314;p2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816100" y="3503849"/>
            <a:ext cx="1135150" cy="1600200"/>
          </a:xfrm>
          <a:prstGeom prst="rect">
            <a:avLst/>
          </a:prstGeom>
          <a:noFill/>
          <a:ln>
            <a:noFill/>
          </a:ln>
        </p:spPr>
      </p:pic>
      <p:sp>
        <p:nvSpPr>
          <p:cNvPr id="315" name="Google Shape;315;p21"/>
          <p:cNvSpPr/>
          <p:nvPr/>
        </p:nvSpPr>
        <p:spPr>
          <a:xfrm>
            <a:off x="1152525" y="3797000"/>
            <a:ext cx="2435100" cy="1199400"/>
          </a:xfrm>
          <a:prstGeom prst="wedgeRoundRectCallout">
            <a:avLst>
              <a:gd fmla="val 57959" name="adj1"/>
              <a:gd fmla="val -19533" name="adj2"/>
              <a:gd fmla="val 0" name="adj3"/>
            </a:avLst>
          </a:prstGeom>
          <a:solidFill>
            <a:srgbClr val="FFFF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" sz="1800">
                <a:solidFill>
                  <a:srgbClr val="0000FF"/>
                </a:solidFill>
              </a:rPr>
              <a:t>Z. B. auch eine Kaffeemaschine</a:t>
            </a:r>
            <a:endParaRPr sz="1800">
              <a:solidFill>
                <a:srgbClr val="0000FF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